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Masters/slideMaster1.xml" ContentType="application/vnd.openxmlformats-officedocument.presentationml.slideMaster+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73"/>
  </p:notesMasterIdLst>
  <p:sldIdLst>
    <p:sldId id="256" r:id="rId2"/>
    <p:sldId id="258" r:id="rId3"/>
    <p:sldId id="259" r:id="rId4"/>
    <p:sldId id="395" r:id="rId5"/>
    <p:sldId id="396" r:id="rId6"/>
    <p:sldId id="261" r:id="rId7"/>
    <p:sldId id="262" r:id="rId8"/>
    <p:sldId id="263" r:id="rId9"/>
    <p:sldId id="264" r:id="rId10"/>
    <p:sldId id="265" r:id="rId11"/>
    <p:sldId id="397" r:id="rId12"/>
    <p:sldId id="398" r:id="rId13"/>
    <p:sldId id="399" r:id="rId14"/>
    <p:sldId id="266" r:id="rId15"/>
    <p:sldId id="288" r:id="rId16"/>
    <p:sldId id="278" r:id="rId17"/>
    <p:sldId id="279" r:id="rId18"/>
    <p:sldId id="280" r:id="rId19"/>
    <p:sldId id="381" r:id="rId20"/>
    <p:sldId id="286" r:id="rId21"/>
    <p:sldId id="281" r:id="rId22"/>
    <p:sldId id="282" r:id="rId23"/>
    <p:sldId id="382" r:id="rId24"/>
    <p:sldId id="400" r:id="rId25"/>
    <p:sldId id="383" r:id="rId26"/>
    <p:sldId id="290" r:id="rId27"/>
    <p:sldId id="291" r:id="rId28"/>
    <p:sldId id="294" r:id="rId29"/>
    <p:sldId id="293" r:id="rId30"/>
    <p:sldId id="300" r:id="rId31"/>
    <p:sldId id="301" r:id="rId32"/>
    <p:sldId id="302" r:id="rId33"/>
    <p:sldId id="296" r:id="rId34"/>
    <p:sldId id="316" r:id="rId35"/>
    <p:sldId id="317" r:id="rId36"/>
    <p:sldId id="318" r:id="rId37"/>
    <p:sldId id="319" r:id="rId38"/>
    <p:sldId id="320" r:id="rId39"/>
    <p:sldId id="401" r:id="rId40"/>
    <p:sldId id="321" r:id="rId41"/>
    <p:sldId id="322" r:id="rId42"/>
    <p:sldId id="323" r:id="rId43"/>
    <p:sldId id="324" r:id="rId44"/>
    <p:sldId id="326" r:id="rId45"/>
    <p:sldId id="334" r:id="rId46"/>
    <p:sldId id="327" r:id="rId47"/>
    <p:sldId id="386" r:id="rId48"/>
    <p:sldId id="330" r:id="rId49"/>
    <p:sldId id="331" r:id="rId50"/>
    <p:sldId id="329" r:id="rId51"/>
    <p:sldId id="335" r:id="rId52"/>
    <p:sldId id="338" r:id="rId53"/>
    <p:sldId id="339" r:id="rId54"/>
    <p:sldId id="340" r:id="rId55"/>
    <p:sldId id="341" r:id="rId56"/>
    <p:sldId id="343" r:id="rId57"/>
    <p:sldId id="345" r:id="rId58"/>
    <p:sldId id="387" r:id="rId59"/>
    <p:sldId id="393" r:id="rId60"/>
    <p:sldId id="390" r:id="rId61"/>
    <p:sldId id="402" r:id="rId62"/>
    <p:sldId id="392" r:id="rId63"/>
    <p:sldId id="403" r:id="rId64"/>
    <p:sldId id="404" r:id="rId65"/>
    <p:sldId id="405" r:id="rId66"/>
    <p:sldId id="406" r:id="rId67"/>
    <p:sldId id="407" r:id="rId68"/>
    <p:sldId id="408" r:id="rId69"/>
    <p:sldId id="409" r:id="rId70"/>
    <p:sldId id="410" r:id="rId71"/>
    <p:sldId id="347" r:id="rId7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0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79" Type="http://schemas.openxmlformats.org/officeDocument/2006/relationships/customXml" Target="../customXml/item2.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ustomXml" Target="../customXml/item3.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wmf>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wmf>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wmf>
</file>

<file path=ppt/media/image55.wmf>
</file>

<file path=ppt/media/image56.wmf>
</file>

<file path=ppt/media/image57.wmf>
</file>

<file path=ppt/media/image58.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990591-4F22-47EA-8B84-78E49FE6D3A3}" type="datetimeFigureOut">
              <a:rPr lang="en-IN" smtClean="0"/>
              <a:t>04-01-2023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1BD964-F14B-477C-A422-84D6CAF6B32E}" type="slidenum">
              <a:rPr lang="en-IN" smtClean="0"/>
              <a:t>‹#›</a:t>
            </a:fld>
            <a:endParaRPr lang="en-IN"/>
          </a:p>
        </p:txBody>
      </p:sp>
    </p:spTree>
    <p:extLst>
      <p:ext uri="{BB962C8B-B14F-4D97-AF65-F5344CB8AC3E}">
        <p14:creationId xmlns:p14="http://schemas.microsoft.com/office/powerpoint/2010/main" val="3999149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27698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16882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5859825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090866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55767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441869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0431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28113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40523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53768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373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67827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4889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73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11269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9692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1/4/2023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824250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4.bin"/><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5.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7.bin"/><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9.bin"/><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1.bin"/><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oleObject" Target="../embeddings/oleObject12.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13.bin"/><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14.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15.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16.bin"/><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17.bin"/><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18.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oleObject" Target="../embeddings/oleObject19.bin"/><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20.bin"/><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21.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22.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oleObject" Target="../embeddings/oleObject24.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25.bin"/><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oleObject" Target="../embeddings/oleObject26.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27.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oleObject" Target="../embeddings/oleObject28.bin"/><Relationship Id="rId1" Type="http://schemas.openxmlformats.org/officeDocument/2006/relationships/slideLayout" Target="../slideLayouts/slideLayout2.xml"/><Relationship Id="rId5" Type="http://schemas.openxmlformats.org/officeDocument/2006/relationships/image" Target="../media/image29.w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oleObject" Target="../embeddings/oleObject30.bin"/><Relationship Id="rId1" Type="http://schemas.openxmlformats.org/officeDocument/2006/relationships/slideLayout" Target="../slideLayouts/slideLayout2.xml"/><Relationship Id="rId5" Type="http://schemas.openxmlformats.org/officeDocument/2006/relationships/image" Target="../media/image31.wmf"/><Relationship Id="rId4" Type="http://schemas.openxmlformats.org/officeDocument/2006/relationships/oleObject" Target="../embeddings/oleObject31.bin"/></Relationships>
</file>

<file path=ppt/slides/_rels/slide41.x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oleObject" Target="../embeddings/oleObject32.bin"/><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3.wmf"/><Relationship Id="rId2" Type="http://schemas.openxmlformats.org/officeDocument/2006/relationships/oleObject" Target="../embeddings/oleObject33.bin"/><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oleObject" Target="../embeddings/oleObject34.bin"/><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5.wmf"/><Relationship Id="rId2" Type="http://schemas.openxmlformats.org/officeDocument/2006/relationships/oleObject" Target="../embeddings/oleObject35.bin"/><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6.wmf"/><Relationship Id="rId2" Type="http://schemas.openxmlformats.org/officeDocument/2006/relationships/oleObject" Target="../embeddings/oleObject36.bin"/><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7.wmf"/><Relationship Id="rId2" Type="http://schemas.openxmlformats.org/officeDocument/2006/relationships/oleObject" Target="../embeddings/oleObject37.bin"/><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8.wmf"/><Relationship Id="rId2" Type="http://schemas.openxmlformats.org/officeDocument/2006/relationships/oleObject" Target="../embeddings/oleObject38.bin"/><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oleObject" Target="../embeddings/oleObject39.bin"/><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wmf"/><Relationship Id="rId2" Type="http://schemas.openxmlformats.org/officeDocument/2006/relationships/oleObject" Target="../embeddings/oleObject40.bin"/><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wmf"/><Relationship Id="rId2" Type="http://schemas.openxmlformats.org/officeDocument/2006/relationships/oleObject" Target="../embeddings/oleObject41.bin"/><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2.wmf"/><Relationship Id="rId2" Type="http://schemas.openxmlformats.org/officeDocument/2006/relationships/oleObject" Target="../embeddings/oleObject42.bin"/><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3.wmf"/><Relationship Id="rId2" Type="http://schemas.openxmlformats.org/officeDocument/2006/relationships/oleObject" Target="../embeddings/oleObject43.bin"/><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4.wmf"/><Relationship Id="rId2" Type="http://schemas.openxmlformats.org/officeDocument/2006/relationships/oleObject" Target="../embeddings/oleObject44.bin"/><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5.wmf"/><Relationship Id="rId2" Type="http://schemas.openxmlformats.org/officeDocument/2006/relationships/oleObject" Target="../embeddings/oleObject45.bin"/><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6.wmf"/><Relationship Id="rId2" Type="http://schemas.openxmlformats.org/officeDocument/2006/relationships/oleObject" Target="../embeddings/oleObject46.bin"/><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oleObject" Target="../embeddings/oleObject47.bin"/><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8.wmf"/><Relationship Id="rId2" Type="http://schemas.openxmlformats.org/officeDocument/2006/relationships/oleObject" Target="../embeddings/oleObject48.bin"/><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9.wmf"/><Relationship Id="rId2" Type="http://schemas.openxmlformats.org/officeDocument/2006/relationships/oleObject" Target="../embeddings/oleObject49.bin"/><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0.wmf"/><Relationship Id="rId2" Type="http://schemas.openxmlformats.org/officeDocument/2006/relationships/oleObject" Target="../embeddings/oleObject50.bin"/><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1.wmf"/><Relationship Id="rId2" Type="http://schemas.openxmlformats.org/officeDocument/2006/relationships/oleObject" Target="../embeddings/oleObject51.bin"/><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52.bin"/><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3.wmf"/><Relationship Id="rId2" Type="http://schemas.openxmlformats.org/officeDocument/2006/relationships/oleObject" Target="../embeddings/oleObject53.bin"/><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oleObject" Target="../embeddings/oleObject54.bin"/><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5.wmf"/><Relationship Id="rId2" Type="http://schemas.openxmlformats.org/officeDocument/2006/relationships/oleObject" Target="../embeddings/oleObject55.bin"/><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6.wmf"/><Relationship Id="rId2" Type="http://schemas.openxmlformats.org/officeDocument/2006/relationships/oleObject" Target="../embeddings/oleObject56.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57.wmf"/><Relationship Id="rId2" Type="http://schemas.openxmlformats.org/officeDocument/2006/relationships/oleObject" Target="../embeddings/oleObject57.bin"/><Relationship Id="rId1" Type="http://schemas.openxmlformats.org/officeDocument/2006/relationships/slideLayout" Target="../slideLayouts/slideLayout2.xml"/><Relationship Id="rId5" Type="http://schemas.openxmlformats.org/officeDocument/2006/relationships/image" Target="../media/image58.wmf"/><Relationship Id="rId4" Type="http://schemas.openxmlformats.org/officeDocument/2006/relationships/oleObject" Target="../embeddings/oleObject58.bin"/></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C24F8-FDD3-4D31-A6EE-836C39117390}"/>
              </a:ext>
            </a:extLst>
          </p:cNvPr>
          <p:cNvSpPr>
            <a:spLocks noGrp="1"/>
          </p:cNvSpPr>
          <p:nvPr>
            <p:ph type="ctrTitle"/>
          </p:nvPr>
        </p:nvSpPr>
        <p:spPr/>
        <p:txBody>
          <a:bodyPr/>
          <a:lstStyle/>
          <a:p>
            <a:r>
              <a:rPr lang="en-US" dirty="0"/>
              <a:t>Unit -3 </a:t>
            </a:r>
            <a:endParaRPr lang="en-IN" dirty="0"/>
          </a:p>
        </p:txBody>
      </p:sp>
      <p:sp>
        <p:nvSpPr>
          <p:cNvPr id="3" name="Subtitle 2">
            <a:extLst>
              <a:ext uri="{FF2B5EF4-FFF2-40B4-BE49-F238E27FC236}">
                <a16:creationId xmlns:a16="http://schemas.microsoft.com/office/drawing/2014/main" id="{B66FAF9F-DFD4-44A3-9A97-5CA3A6CAE4E9}"/>
              </a:ext>
            </a:extLst>
          </p:cNvPr>
          <p:cNvSpPr>
            <a:spLocks noGrp="1"/>
          </p:cNvSpPr>
          <p:nvPr>
            <p:ph type="subTitle" idx="1"/>
          </p:nvPr>
        </p:nvSpPr>
        <p:spPr/>
        <p:txBody>
          <a:bodyPr/>
          <a:lstStyle/>
          <a:p>
            <a:r>
              <a:rPr lang="en-US" dirty="0"/>
              <a:t>Presented By</a:t>
            </a:r>
          </a:p>
          <a:p>
            <a:r>
              <a:rPr lang="en-US" dirty="0"/>
              <a:t>Rajit Nair</a:t>
            </a:r>
            <a:endParaRPr lang="en-IN" dirty="0"/>
          </a:p>
        </p:txBody>
      </p:sp>
    </p:spTree>
    <p:extLst>
      <p:ext uri="{BB962C8B-B14F-4D97-AF65-F5344CB8AC3E}">
        <p14:creationId xmlns:p14="http://schemas.microsoft.com/office/powerpoint/2010/main" val="1501655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1BB902-F157-CDDB-FB70-318E827633E0}"/>
              </a:ext>
            </a:extLst>
          </p:cNvPr>
          <p:cNvSpPr txBox="1"/>
          <p:nvPr/>
        </p:nvSpPr>
        <p:spPr>
          <a:xfrm>
            <a:off x="294968" y="273040"/>
            <a:ext cx="11543071" cy="6368346"/>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There are two main categories of techniques to explore your data, one based on summary statistics and the other based on visualization methods. Summary statistics provide important in formation that summarizes a set of data values.</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IN" sz="2000" dirty="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There are many such statistics. Many of them you have probably heard of before, such as mean, median, and standard deviation. These are some very commonly used summary statistics. A summary statistic provides a single quantity that summarizes some aspects of the dataset.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2000" dirty="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For example, the mean, is a single value that describes the average value of the dataset, no matter how large that dataset is. You can think of the mean as an indicator of where your dataset is centrally located on a number line, thus summary statistics provide a simple and quick way to summarize a dataset.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Data visualization techniques allow you to look at your data, graphically. There are several types of plots that you can use to visualize your data.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2000" dirty="0"/>
          </a:p>
        </p:txBody>
      </p:sp>
    </p:spTree>
    <p:extLst>
      <p:ext uri="{BB962C8B-B14F-4D97-AF65-F5344CB8AC3E}">
        <p14:creationId xmlns:p14="http://schemas.microsoft.com/office/powerpoint/2010/main" val="1012776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E8ED9F-074A-386B-50B5-D68B5600B0D8}"/>
              </a:ext>
            </a:extLst>
          </p:cNvPr>
          <p:cNvSpPr txBox="1"/>
          <p:nvPr/>
        </p:nvSpPr>
        <p:spPr>
          <a:xfrm>
            <a:off x="255639" y="400726"/>
            <a:ext cx="11346426" cy="4692247"/>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dirty="0"/>
              <a:t>Some examples are histogram, line plot, and scatter plot. Each type of plot serves a different purpose, we will cover the use of plots to visualize your data in an upcoming lecture. What should you look for when exploring your data?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1800" dirty="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dirty="0"/>
              <a:t>You use statistics and visual methods to summarize and describe your dataset, and some of the things you'll want to look for are correlations, general trends and outliers.</a:t>
            </a:r>
            <a:endParaRPr lang="en-US" dirty="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dirty="0"/>
              <a:t>Correlations provide information about the relation took between variables in your data. By looking at correlations, you may be able to determine that two variables are very correlated. This means they provide the same or similar information about your data. Since this contain redundant information, this suggest that you may want to remove one of the variables to make the analysis simpler.</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1800" dirty="0"/>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dirty="0"/>
          </a:p>
        </p:txBody>
      </p:sp>
      <p:graphicFrame>
        <p:nvGraphicFramePr>
          <p:cNvPr id="4" name="Object 3">
            <a:extLst>
              <a:ext uri="{FF2B5EF4-FFF2-40B4-BE49-F238E27FC236}">
                <a16:creationId xmlns:a16="http://schemas.microsoft.com/office/drawing/2014/main" id="{E782AB37-0305-9ADB-2F0B-E4927E6681EF}"/>
              </a:ext>
            </a:extLst>
          </p:cNvPr>
          <p:cNvGraphicFramePr>
            <a:graphicFrameLocks noChangeAspect="1"/>
          </p:cNvGraphicFramePr>
          <p:nvPr>
            <p:extLst>
              <p:ext uri="{D42A27DB-BD31-4B8C-83A1-F6EECF244321}">
                <p14:modId xmlns:p14="http://schemas.microsoft.com/office/powerpoint/2010/main" val="2800624736"/>
              </p:ext>
            </p:extLst>
          </p:nvPr>
        </p:nvGraphicFramePr>
        <p:xfrm>
          <a:off x="3980989" y="4150699"/>
          <a:ext cx="3284537" cy="2781300"/>
        </p:xfrm>
        <a:graphic>
          <a:graphicData uri="http://schemas.openxmlformats.org/presentationml/2006/ole">
            <mc:AlternateContent xmlns:mc="http://schemas.openxmlformats.org/markup-compatibility/2006">
              <mc:Choice xmlns:v="urn:schemas-microsoft-com:vml" Requires="v">
                <p:oleObj name="Bitmap Image" r:id="rId2" imgW="3284280" imgH="2781360" progId="PBrush">
                  <p:embed/>
                </p:oleObj>
              </mc:Choice>
              <mc:Fallback>
                <p:oleObj name="Bitmap Image" r:id="rId2" imgW="3284280" imgH="2781360" progId="PBrush">
                  <p:embed/>
                  <p:pic>
                    <p:nvPicPr>
                      <p:cNvPr id="0" name=""/>
                      <p:cNvPicPr/>
                      <p:nvPr/>
                    </p:nvPicPr>
                    <p:blipFill>
                      <a:blip r:embed="rId3"/>
                      <a:stretch>
                        <a:fillRect/>
                      </a:stretch>
                    </p:blipFill>
                    <p:spPr>
                      <a:xfrm>
                        <a:off x="3980989" y="4150699"/>
                        <a:ext cx="3284537" cy="2781300"/>
                      </a:xfrm>
                      <a:prstGeom prst="rect">
                        <a:avLst/>
                      </a:prstGeom>
                    </p:spPr>
                  </p:pic>
                </p:oleObj>
              </mc:Fallback>
            </mc:AlternateContent>
          </a:graphicData>
        </a:graphic>
      </p:graphicFrame>
    </p:spTree>
    <p:extLst>
      <p:ext uri="{BB962C8B-B14F-4D97-AF65-F5344CB8AC3E}">
        <p14:creationId xmlns:p14="http://schemas.microsoft.com/office/powerpoint/2010/main" val="303755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AF1C62-9D3C-FD4E-3CA6-CD4E096A2F85}"/>
              </a:ext>
            </a:extLst>
          </p:cNvPr>
          <p:cNvSpPr txBox="1"/>
          <p:nvPr/>
        </p:nvSpPr>
        <p:spPr>
          <a:xfrm>
            <a:off x="334297" y="334406"/>
            <a:ext cx="11857703" cy="6186309"/>
          </a:xfrm>
          <a:prstGeom prst="rect">
            <a:avLst/>
          </a:prstGeom>
          <a:noFill/>
        </p:spPr>
        <p:txBody>
          <a:bodyPr wrap="square">
            <a:spAutoFit/>
          </a:bodyPr>
          <a:lstStyle/>
          <a:p>
            <a:pPr algn="just"/>
            <a:r>
              <a:rPr lang="en-US" sz="1800" dirty="0"/>
              <a:t>Trends in your data will reveal characteristics in your data. For example, you can see where the majority of the data values lie, whether your data is skilled or not, what the most frequent value or values are in a date set, etc. Looking at trends in your data can also reveal that a variable is moving in a certain direction, such as sales revenue increasing or decreasing over the years. </a:t>
            </a:r>
          </a:p>
          <a:p>
            <a:pPr algn="just"/>
            <a:endParaRPr lang="en-US" dirty="0"/>
          </a:p>
          <a:p>
            <a:pPr algn="just"/>
            <a:endParaRPr lang="en-US" sz="1800" dirty="0"/>
          </a:p>
          <a:p>
            <a:pPr algn="just"/>
            <a:endParaRPr lang="en-US" dirty="0"/>
          </a:p>
          <a:p>
            <a:pPr algn="just"/>
            <a:endParaRPr lang="en-IN" sz="1800"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r>
              <a:rPr lang="en-US" dirty="0"/>
              <a:t>Calculating the minimum, the maximum and range of the data values are basic steps in exploring your data. Determining outliers isa also very important. Outliers indicate potential problems with the data and may need to be eliminated in some applications.</a:t>
            </a:r>
          </a:p>
          <a:p>
            <a:pPr algn="just"/>
            <a:endParaRPr lang="en-US" dirty="0"/>
          </a:p>
        </p:txBody>
      </p:sp>
      <p:graphicFrame>
        <p:nvGraphicFramePr>
          <p:cNvPr id="6" name="Object 5">
            <a:extLst>
              <a:ext uri="{FF2B5EF4-FFF2-40B4-BE49-F238E27FC236}">
                <a16:creationId xmlns:a16="http://schemas.microsoft.com/office/drawing/2014/main" id="{319FE8B4-C78F-F77C-6D18-5EBBDB59B5CA}"/>
              </a:ext>
            </a:extLst>
          </p:cNvPr>
          <p:cNvGraphicFramePr>
            <a:graphicFrameLocks noChangeAspect="1"/>
          </p:cNvGraphicFramePr>
          <p:nvPr>
            <p:extLst>
              <p:ext uri="{D42A27DB-BD31-4B8C-83A1-F6EECF244321}">
                <p14:modId xmlns:p14="http://schemas.microsoft.com/office/powerpoint/2010/main" val="3890912728"/>
              </p:ext>
            </p:extLst>
          </p:nvPr>
        </p:nvGraphicFramePr>
        <p:xfrm>
          <a:off x="4114800" y="2025650"/>
          <a:ext cx="3962400" cy="2803525"/>
        </p:xfrm>
        <a:graphic>
          <a:graphicData uri="http://schemas.openxmlformats.org/presentationml/2006/ole">
            <mc:AlternateContent xmlns:mc="http://schemas.openxmlformats.org/markup-compatibility/2006">
              <mc:Choice xmlns:v="urn:schemas-microsoft-com:vml" Requires="v">
                <p:oleObj name="Bitmap Image" r:id="rId2" imgW="3962520" imgH="2804040" progId="PBrush">
                  <p:embed/>
                </p:oleObj>
              </mc:Choice>
              <mc:Fallback>
                <p:oleObj name="Bitmap Image" r:id="rId2" imgW="3962520" imgH="2804040" progId="PBrush">
                  <p:embed/>
                  <p:pic>
                    <p:nvPicPr>
                      <p:cNvPr id="0" name=""/>
                      <p:cNvPicPr/>
                      <p:nvPr/>
                    </p:nvPicPr>
                    <p:blipFill>
                      <a:blip r:embed="rId3"/>
                      <a:stretch>
                        <a:fillRect/>
                      </a:stretch>
                    </p:blipFill>
                    <p:spPr>
                      <a:xfrm>
                        <a:off x="4114800" y="2025650"/>
                        <a:ext cx="3962400" cy="2803525"/>
                      </a:xfrm>
                      <a:prstGeom prst="rect">
                        <a:avLst/>
                      </a:prstGeom>
                    </p:spPr>
                  </p:pic>
                </p:oleObj>
              </mc:Fallback>
            </mc:AlternateContent>
          </a:graphicData>
        </a:graphic>
      </p:graphicFrame>
    </p:spTree>
    <p:extLst>
      <p:ext uri="{BB962C8B-B14F-4D97-AF65-F5344CB8AC3E}">
        <p14:creationId xmlns:p14="http://schemas.microsoft.com/office/powerpoint/2010/main" val="4031885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D3330C-06D8-25E8-9034-0713EF33F00F}"/>
              </a:ext>
            </a:extLst>
          </p:cNvPr>
          <p:cNvSpPr txBox="1"/>
          <p:nvPr/>
        </p:nvSpPr>
        <p:spPr>
          <a:xfrm>
            <a:off x="285135" y="424593"/>
            <a:ext cx="11415251" cy="6186309"/>
          </a:xfrm>
          <a:prstGeom prst="rect">
            <a:avLst/>
          </a:prstGeom>
          <a:noFill/>
        </p:spPr>
        <p:txBody>
          <a:bodyPr wrap="square">
            <a:spAutoFit/>
          </a:bodyPr>
          <a:lstStyle/>
          <a:p>
            <a:pPr algn="just"/>
            <a:r>
              <a:rPr lang="en-US" dirty="0"/>
              <a:t>In other applications, outliers represent interesting data points that should be looked at more closely. In either case, outliers usually require further examination. In summary, what you get by exploring your data is a better understanding of the complexity of the data so you can work with it more effectively. </a:t>
            </a:r>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r>
              <a:rPr lang="en-US" dirty="0"/>
              <a:t>Better understanding in turn will guide the rest of the process and lead to more informed analysis. Summary statistics and visualization techniques are essential in exploring your data. This should be used together to examined a dataset.</a:t>
            </a:r>
            <a:endParaRPr lang="en-IN" dirty="0"/>
          </a:p>
        </p:txBody>
      </p:sp>
      <p:graphicFrame>
        <p:nvGraphicFramePr>
          <p:cNvPr id="6" name="Object 5">
            <a:extLst>
              <a:ext uri="{FF2B5EF4-FFF2-40B4-BE49-F238E27FC236}">
                <a16:creationId xmlns:a16="http://schemas.microsoft.com/office/drawing/2014/main" id="{3E8D1EC1-D9CC-A722-6E31-7F06388B21C7}"/>
              </a:ext>
            </a:extLst>
          </p:cNvPr>
          <p:cNvGraphicFramePr>
            <a:graphicFrameLocks noChangeAspect="1"/>
          </p:cNvGraphicFramePr>
          <p:nvPr>
            <p:extLst>
              <p:ext uri="{D42A27DB-BD31-4B8C-83A1-F6EECF244321}">
                <p14:modId xmlns:p14="http://schemas.microsoft.com/office/powerpoint/2010/main" val="3895049037"/>
              </p:ext>
            </p:extLst>
          </p:nvPr>
        </p:nvGraphicFramePr>
        <p:xfrm>
          <a:off x="4433888" y="1774825"/>
          <a:ext cx="3322637" cy="3306763"/>
        </p:xfrm>
        <a:graphic>
          <a:graphicData uri="http://schemas.openxmlformats.org/presentationml/2006/ole">
            <mc:AlternateContent xmlns:mc="http://schemas.openxmlformats.org/markup-compatibility/2006">
              <mc:Choice xmlns:v="urn:schemas-microsoft-com:vml" Requires="v">
                <p:oleObj name="Bitmap Image" r:id="rId2" imgW="3322440" imgH="3306960" progId="PBrush">
                  <p:embed/>
                </p:oleObj>
              </mc:Choice>
              <mc:Fallback>
                <p:oleObj name="Bitmap Image" r:id="rId2" imgW="3322440" imgH="3306960" progId="PBrush">
                  <p:embed/>
                  <p:pic>
                    <p:nvPicPr>
                      <p:cNvPr id="0" name=""/>
                      <p:cNvPicPr/>
                      <p:nvPr/>
                    </p:nvPicPr>
                    <p:blipFill>
                      <a:blip r:embed="rId3"/>
                      <a:stretch>
                        <a:fillRect/>
                      </a:stretch>
                    </p:blipFill>
                    <p:spPr>
                      <a:xfrm>
                        <a:off x="4433888" y="1774825"/>
                        <a:ext cx="3322637" cy="3306763"/>
                      </a:xfrm>
                      <a:prstGeom prst="rect">
                        <a:avLst/>
                      </a:prstGeom>
                    </p:spPr>
                  </p:pic>
                </p:oleObj>
              </mc:Fallback>
            </mc:AlternateContent>
          </a:graphicData>
        </a:graphic>
      </p:graphicFrame>
    </p:spTree>
    <p:extLst>
      <p:ext uri="{BB962C8B-B14F-4D97-AF65-F5344CB8AC3E}">
        <p14:creationId xmlns:p14="http://schemas.microsoft.com/office/powerpoint/2010/main" val="1816104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602E50-18A9-E5BE-C52B-B716E73DA373}"/>
              </a:ext>
            </a:extLst>
          </p:cNvPr>
          <p:cNvSpPr txBox="1"/>
          <p:nvPr/>
        </p:nvSpPr>
        <p:spPr>
          <a:xfrm>
            <a:off x="167148" y="396962"/>
            <a:ext cx="11867535" cy="523220"/>
          </a:xfrm>
          <a:prstGeom prst="rect">
            <a:avLst/>
          </a:prstGeom>
          <a:noFill/>
        </p:spPr>
        <p:txBody>
          <a:bodyPr wrap="square">
            <a:spAutoFit/>
          </a:bodyPr>
          <a:lstStyle/>
          <a:p>
            <a:pPr algn="ctr"/>
            <a:r>
              <a:rPr lang="en-US" sz="2800" b="1" i="0" dirty="0">
                <a:solidFill>
                  <a:srgbClr val="222222"/>
                </a:solidFill>
                <a:effectLst/>
                <a:latin typeface="Lato" panose="020F0502020204030203" pitchFamily="34" charset="0"/>
              </a:rPr>
              <a:t>Data Quality</a:t>
            </a:r>
            <a:endParaRPr lang="en-US" sz="2800" dirty="0"/>
          </a:p>
        </p:txBody>
      </p:sp>
      <p:graphicFrame>
        <p:nvGraphicFramePr>
          <p:cNvPr id="4" name="Table 3">
            <a:extLst>
              <a:ext uri="{FF2B5EF4-FFF2-40B4-BE49-F238E27FC236}">
                <a16:creationId xmlns:a16="http://schemas.microsoft.com/office/drawing/2014/main" id="{83E0A008-7278-2159-D62A-F82D1AF80BA5}"/>
              </a:ext>
            </a:extLst>
          </p:cNvPr>
          <p:cNvGraphicFramePr>
            <a:graphicFrameLocks noGrp="1"/>
          </p:cNvGraphicFramePr>
          <p:nvPr>
            <p:extLst>
              <p:ext uri="{D42A27DB-BD31-4B8C-83A1-F6EECF244321}">
                <p14:modId xmlns:p14="http://schemas.microsoft.com/office/powerpoint/2010/main" val="2703489239"/>
              </p:ext>
            </p:extLst>
          </p:nvPr>
        </p:nvGraphicFramePr>
        <p:xfrm>
          <a:off x="383458" y="2380160"/>
          <a:ext cx="10707330" cy="670560"/>
        </p:xfrm>
        <a:graphic>
          <a:graphicData uri="http://schemas.openxmlformats.org/drawingml/2006/table">
            <a:tbl>
              <a:tblPr/>
              <a:tblGrid>
                <a:gridCol w="5353665">
                  <a:extLst>
                    <a:ext uri="{9D8B030D-6E8A-4147-A177-3AD203B41FA5}">
                      <a16:colId xmlns:a16="http://schemas.microsoft.com/office/drawing/2014/main" val="3324796575"/>
                    </a:ext>
                  </a:extLst>
                </a:gridCol>
                <a:gridCol w="5353665">
                  <a:extLst>
                    <a:ext uri="{9D8B030D-6E8A-4147-A177-3AD203B41FA5}">
                      <a16:colId xmlns:a16="http://schemas.microsoft.com/office/drawing/2014/main" val="667658101"/>
                    </a:ext>
                  </a:extLst>
                </a:gridCol>
              </a:tblGrid>
              <a:tr h="285508">
                <a:tc>
                  <a:txBody>
                    <a:bodyPr/>
                    <a:lstStyle/>
                    <a:p>
                      <a:pPr marL="342900" indent="-342900">
                        <a:buAutoNum type="arabicPeriod"/>
                      </a:pPr>
                      <a:r>
                        <a:rPr lang="en-IN" sz="1800" b="0" dirty="0">
                          <a:effectLst/>
                          <a:latin typeface="inherit"/>
                        </a:rPr>
                        <a:t>Missing Data</a:t>
                      </a:r>
                    </a:p>
                    <a:p>
                      <a:pPr marL="342900" indent="-342900">
                        <a:buAutoNum type="arabicPeriod"/>
                      </a:pPr>
                      <a:endParaRPr lang="en-IN" sz="1800" b="0" dirty="0">
                        <a:effectLst/>
                        <a:latin typeface="inherit"/>
                      </a:endParaRPr>
                    </a:p>
                  </a:txBody>
                  <a:tcPr marL="60960" marR="60960" marT="60960" marB="60960" anchor="ctr">
                    <a:lnL>
                      <a:noFill/>
                    </a:lnL>
                    <a:lnR>
                      <a:noFill/>
                    </a:lnR>
                    <a:lnT>
                      <a:noFill/>
                    </a:lnT>
                    <a:lnB>
                      <a:noFill/>
                    </a:lnB>
                  </a:tcPr>
                </a:tc>
                <a:tc>
                  <a:txBody>
                    <a:bodyPr/>
                    <a:lstStyle/>
                    <a:p>
                      <a:endParaRPr lang="en-IN" sz="1800" b="0" dirty="0">
                        <a:effectLst/>
                        <a:latin typeface="inherit"/>
                      </a:endParaRPr>
                    </a:p>
                  </a:txBody>
                  <a:tcPr marL="60960" marR="60960" marT="60960" marB="60960" anchor="ctr">
                    <a:lnL>
                      <a:noFill/>
                    </a:lnL>
                    <a:lnR>
                      <a:noFill/>
                    </a:lnR>
                    <a:lnT>
                      <a:noFill/>
                    </a:lnT>
                    <a:lnB>
                      <a:noFill/>
                    </a:lnB>
                  </a:tcPr>
                </a:tc>
                <a:extLst>
                  <a:ext uri="{0D108BD9-81ED-4DB2-BD59-A6C34878D82A}">
                    <a16:rowId xmlns:a16="http://schemas.microsoft.com/office/drawing/2014/main" val="1694584378"/>
                  </a:ext>
                </a:extLst>
              </a:tr>
            </a:tbl>
          </a:graphicData>
        </a:graphic>
      </p:graphicFrame>
      <p:sp>
        <p:nvSpPr>
          <p:cNvPr id="6" name="TextBox 5">
            <a:extLst>
              <a:ext uri="{FF2B5EF4-FFF2-40B4-BE49-F238E27FC236}">
                <a16:creationId xmlns:a16="http://schemas.microsoft.com/office/drawing/2014/main" id="{D76469CC-672C-9590-1582-D5DAC8D7BD82}"/>
              </a:ext>
            </a:extLst>
          </p:cNvPr>
          <p:cNvSpPr txBox="1"/>
          <p:nvPr/>
        </p:nvSpPr>
        <p:spPr>
          <a:xfrm>
            <a:off x="766915" y="1065395"/>
            <a:ext cx="11425085" cy="584775"/>
          </a:xfrm>
          <a:prstGeom prst="rect">
            <a:avLst/>
          </a:prstGeom>
          <a:noFill/>
        </p:spPr>
        <p:txBody>
          <a:bodyPr wrap="square" rtlCol="0">
            <a:spAutoFit/>
          </a:bodyPr>
          <a:lstStyle/>
          <a:p>
            <a:r>
              <a:rPr lang="en-IN" sz="3200" dirty="0"/>
              <a:t>Data Quality Issues</a:t>
            </a:r>
          </a:p>
        </p:txBody>
      </p:sp>
      <p:graphicFrame>
        <p:nvGraphicFramePr>
          <p:cNvPr id="2" name="Object 1">
            <a:extLst>
              <a:ext uri="{FF2B5EF4-FFF2-40B4-BE49-F238E27FC236}">
                <a16:creationId xmlns:a16="http://schemas.microsoft.com/office/drawing/2014/main" id="{E907B664-D6E8-24A2-5610-73F7283B0873}"/>
              </a:ext>
            </a:extLst>
          </p:cNvPr>
          <p:cNvGraphicFramePr>
            <a:graphicFrameLocks noChangeAspect="1"/>
          </p:cNvGraphicFramePr>
          <p:nvPr>
            <p:extLst>
              <p:ext uri="{D42A27DB-BD31-4B8C-83A1-F6EECF244321}">
                <p14:modId xmlns:p14="http://schemas.microsoft.com/office/powerpoint/2010/main" val="2493709344"/>
              </p:ext>
            </p:extLst>
          </p:nvPr>
        </p:nvGraphicFramePr>
        <p:xfrm>
          <a:off x="1387117" y="3008933"/>
          <a:ext cx="7056437" cy="3573463"/>
        </p:xfrm>
        <a:graphic>
          <a:graphicData uri="http://schemas.openxmlformats.org/presentationml/2006/ole">
            <mc:AlternateContent xmlns:mc="http://schemas.openxmlformats.org/markup-compatibility/2006">
              <mc:Choice xmlns:v="urn:schemas-microsoft-com:vml" Requires="v">
                <p:oleObj name="Bitmap Image" r:id="rId2" imgW="7056000" imgH="3573720" progId="PBrush">
                  <p:embed/>
                </p:oleObj>
              </mc:Choice>
              <mc:Fallback>
                <p:oleObj name="Bitmap Image" r:id="rId2" imgW="7056000" imgH="3573720" progId="PBrush">
                  <p:embed/>
                  <p:pic>
                    <p:nvPicPr>
                      <p:cNvPr id="0" name=""/>
                      <p:cNvPicPr/>
                      <p:nvPr/>
                    </p:nvPicPr>
                    <p:blipFill>
                      <a:blip r:embed="rId3"/>
                      <a:stretch>
                        <a:fillRect/>
                      </a:stretch>
                    </p:blipFill>
                    <p:spPr>
                      <a:xfrm>
                        <a:off x="1387117" y="3008933"/>
                        <a:ext cx="7056437" cy="3573463"/>
                      </a:xfrm>
                      <a:prstGeom prst="rect">
                        <a:avLst/>
                      </a:prstGeom>
                    </p:spPr>
                  </p:pic>
                </p:oleObj>
              </mc:Fallback>
            </mc:AlternateContent>
          </a:graphicData>
        </a:graphic>
      </p:graphicFrame>
    </p:spTree>
    <p:extLst>
      <p:ext uri="{BB962C8B-B14F-4D97-AF65-F5344CB8AC3E}">
        <p14:creationId xmlns:p14="http://schemas.microsoft.com/office/powerpoint/2010/main" val="991648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04568"/>
          </a:xfrm>
        </p:spPr>
        <p:txBody>
          <a:bodyPr/>
          <a:lstStyle/>
          <a:p>
            <a:r>
              <a:rPr lang="en-US" dirty="0"/>
              <a:t>Duplicate Data</a:t>
            </a:r>
          </a:p>
        </p:txBody>
      </p:sp>
      <p:graphicFrame>
        <p:nvGraphicFramePr>
          <p:cNvPr id="4" name="Object 3">
            <a:extLst>
              <a:ext uri="{FF2B5EF4-FFF2-40B4-BE49-F238E27FC236}">
                <a16:creationId xmlns:a16="http://schemas.microsoft.com/office/drawing/2014/main" id="{34A9471B-6D94-F8EE-0AC3-A6E928B01898}"/>
              </a:ext>
            </a:extLst>
          </p:cNvPr>
          <p:cNvGraphicFramePr>
            <a:graphicFrameLocks noChangeAspect="1"/>
          </p:cNvGraphicFramePr>
          <p:nvPr>
            <p:extLst>
              <p:ext uri="{D42A27DB-BD31-4B8C-83A1-F6EECF244321}">
                <p14:modId xmlns:p14="http://schemas.microsoft.com/office/powerpoint/2010/main" val="818742545"/>
              </p:ext>
            </p:extLst>
          </p:nvPr>
        </p:nvGraphicFramePr>
        <p:xfrm>
          <a:off x="1206449" y="2193262"/>
          <a:ext cx="6218237" cy="3848100"/>
        </p:xfrm>
        <a:graphic>
          <a:graphicData uri="http://schemas.openxmlformats.org/presentationml/2006/ole">
            <mc:AlternateContent xmlns:mc="http://schemas.openxmlformats.org/markup-compatibility/2006">
              <mc:Choice xmlns:v="urn:schemas-microsoft-com:vml" Requires="v">
                <p:oleObj name="Bitmap Image" r:id="rId2" imgW="6217920" imgH="3848040" progId="PBrush">
                  <p:embed/>
                </p:oleObj>
              </mc:Choice>
              <mc:Fallback>
                <p:oleObj name="Bitmap Image" r:id="rId2" imgW="6217920" imgH="3848040" progId="PBrush">
                  <p:embed/>
                  <p:pic>
                    <p:nvPicPr>
                      <p:cNvPr id="0" name=""/>
                      <p:cNvPicPr/>
                      <p:nvPr/>
                    </p:nvPicPr>
                    <p:blipFill>
                      <a:blip r:embed="rId3"/>
                      <a:stretch>
                        <a:fillRect/>
                      </a:stretch>
                    </p:blipFill>
                    <p:spPr>
                      <a:xfrm>
                        <a:off x="1206449" y="2193262"/>
                        <a:ext cx="6218237" cy="3848100"/>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0E922A78-A296-5976-67C5-C554A8F57DA1}"/>
              </a:ext>
            </a:extLst>
          </p:cNvPr>
          <p:cNvSpPr>
            <a:spLocks noGrp="1"/>
          </p:cNvSpPr>
          <p:nvPr>
            <p:ph idx="1"/>
          </p:nvPr>
        </p:nvSpPr>
        <p:spPr/>
        <p:txBody>
          <a:bodyPr/>
          <a:lstStyle/>
          <a:p>
            <a:endParaRPr lang="en-IN"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Invalid Data</a:t>
            </a:r>
            <a:endParaRPr lang="en-US" dirty="0"/>
          </a:p>
        </p:txBody>
      </p:sp>
      <p:sp>
        <p:nvSpPr>
          <p:cNvPr id="3" name="Content Placeholder 2"/>
          <p:cNvSpPr>
            <a:spLocks noGrp="1"/>
          </p:cNvSpPr>
          <p:nvPr>
            <p:ph idx="1"/>
          </p:nvPr>
        </p:nvSpPr>
        <p:spPr>
          <a:xfrm>
            <a:off x="2883310" y="1963994"/>
            <a:ext cx="5715000" cy="3078163"/>
          </a:xfrm>
        </p:spPr>
        <p:txBody>
          <a:bodyPr/>
          <a:lstStyle/>
          <a:p>
            <a:pPr marL="0" indent="0">
              <a:buNone/>
            </a:pPr>
            <a:endParaRPr lang="en-US" dirty="0"/>
          </a:p>
        </p:txBody>
      </p:sp>
      <p:graphicFrame>
        <p:nvGraphicFramePr>
          <p:cNvPr id="4" name="Object 3">
            <a:extLst>
              <a:ext uri="{FF2B5EF4-FFF2-40B4-BE49-F238E27FC236}">
                <a16:creationId xmlns:a16="http://schemas.microsoft.com/office/drawing/2014/main" id="{56BD7F00-2819-A757-DA1D-32C17580188A}"/>
              </a:ext>
            </a:extLst>
          </p:cNvPr>
          <p:cNvGraphicFramePr>
            <a:graphicFrameLocks noChangeAspect="1"/>
          </p:cNvGraphicFramePr>
          <p:nvPr>
            <p:extLst>
              <p:ext uri="{D42A27DB-BD31-4B8C-83A1-F6EECF244321}">
                <p14:modId xmlns:p14="http://schemas.microsoft.com/office/powerpoint/2010/main" val="11642561"/>
              </p:ext>
            </p:extLst>
          </p:nvPr>
        </p:nvGraphicFramePr>
        <p:xfrm>
          <a:off x="2883310" y="1963994"/>
          <a:ext cx="5715000" cy="3078163"/>
        </p:xfrm>
        <a:graphic>
          <a:graphicData uri="http://schemas.openxmlformats.org/presentationml/2006/ole">
            <mc:AlternateContent xmlns:mc="http://schemas.openxmlformats.org/markup-compatibility/2006">
              <mc:Choice xmlns:v="urn:schemas-microsoft-com:vml" Requires="v">
                <p:oleObj name="Bitmap Image" r:id="rId2" imgW="5715000" imgH="3078360" progId="PBrush">
                  <p:embed/>
                </p:oleObj>
              </mc:Choice>
              <mc:Fallback>
                <p:oleObj name="Bitmap Image" r:id="rId2" imgW="5715000" imgH="3078360" progId="PBrush">
                  <p:embed/>
                  <p:pic>
                    <p:nvPicPr>
                      <p:cNvPr id="0" name=""/>
                      <p:cNvPicPr/>
                      <p:nvPr/>
                    </p:nvPicPr>
                    <p:blipFill>
                      <a:blip r:embed="rId3"/>
                      <a:stretch>
                        <a:fillRect/>
                      </a:stretch>
                    </p:blipFill>
                    <p:spPr>
                      <a:xfrm>
                        <a:off x="2883310" y="1963994"/>
                        <a:ext cx="5715000" cy="3078163"/>
                      </a:xfrm>
                      <a:prstGeom prst="rect">
                        <a:avLst/>
                      </a:prstGeom>
                    </p:spPr>
                  </p:pic>
                </p:oleObj>
              </mc:Fallback>
            </mc:AlternateContent>
          </a:graphicData>
        </a:graphic>
      </p:graphicFrame>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0562" y="293242"/>
            <a:ext cx="9603275" cy="1049235"/>
          </a:xfrm>
        </p:spPr>
        <p:txBody>
          <a:bodyPr>
            <a:normAutofit/>
          </a:bodyPr>
          <a:lstStyle/>
          <a:p>
            <a:r>
              <a:rPr lang="en-IN" dirty="0"/>
              <a:t>Noise</a:t>
            </a:r>
            <a:endParaRPr lang="en-US" dirty="0"/>
          </a:p>
        </p:txBody>
      </p:sp>
      <p:sp>
        <p:nvSpPr>
          <p:cNvPr id="3" name="Content Placeholder 2"/>
          <p:cNvSpPr>
            <a:spLocks noGrp="1"/>
          </p:cNvSpPr>
          <p:nvPr>
            <p:ph idx="1"/>
          </p:nvPr>
        </p:nvSpPr>
        <p:spPr>
          <a:xfrm>
            <a:off x="1981199" y="2038796"/>
            <a:ext cx="6110749" cy="3149872"/>
          </a:xfrm>
        </p:spPr>
        <p:txBody>
          <a:bodyPr/>
          <a:lstStyle/>
          <a:p>
            <a:pPr marL="0" indent="0">
              <a:buNone/>
            </a:pPr>
            <a:endParaRPr lang="en-US" dirty="0"/>
          </a:p>
        </p:txBody>
      </p:sp>
      <p:graphicFrame>
        <p:nvGraphicFramePr>
          <p:cNvPr id="4" name="Object 3">
            <a:extLst>
              <a:ext uri="{FF2B5EF4-FFF2-40B4-BE49-F238E27FC236}">
                <a16:creationId xmlns:a16="http://schemas.microsoft.com/office/drawing/2014/main" id="{C0E3C5D1-BDC6-5FBA-0F99-95F95FB9E264}"/>
              </a:ext>
            </a:extLst>
          </p:cNvPr>
          <p:cNvGraphicFramePr>
            <a:graphicFrameLocks noChangeAspect="1"/>
          </p:cNvGraphicFramePr>
          <p:nvPr>
            <p:extLst>
              <p:ext uri="{D42A27DB-BD31-4B8C-83A1-F6EECF244321}">
                <p14:modId xmlns:p14="http://schemas.microsoft.com/office/powerpoint/2010/main" val="1165307190"/>
              </p:ext>
            </p:extLst>
          </p:nvPr>
        </p:nvGraphicFramePr>
        <p:xfrm>
          <a:off x="1981199" y="2118442"/>
          <a:ext cx="5997575" cy="3070225"/>
        </p:xfrm>
        <a:graphic>
          <a:graphicData uri="http://schemas.openxmlformats.org/presentationml/2006/ole">
            <mc:AlternateContent xmlns:mc="http://schemas.openxmlformats.org/markup-compatibility/2006">
              <mc:Choice xmlns:v="urn:schemas-microsoft-com:vml" Requires="v">
                <p:oleObj name="Bitmap Image" r:id="rId2" imgW="5996880" imgH="3070800" progId="PBrush">
                  <p:embed/>
                </p:oleObj>
              </mc:Choice>
              <mc:Fallback>
                <p:oleObj name="Bitmap Image" r:id="rId2" imgW="5996880" imgH="3070800" progId="PBrush">
                  <p:embed/>
                  <p:pic>
                    <p:nvPicPr>
                      <p:cNvPr id="0" name=""/>
                      <p:cNvPicPr/>
                      <p:nvPr/>
                    </p:nvPicPr>
                    <p:blipFill>
                      <a:blip r:embed="rId3"/>
                      <a:stretch>
                        <a:fillRect/>
                      </a:stretch>
                    </p:blipFill>
                    <p:spPr>
                      <a:xfrm>
                        <a:off x="1981199" y="2118442"/>
                        <a:ext cx="5997575" cy="3070225"/>
                      </a:xfrm>
                      <a:prstGeom prst="rect">
                        <a:avLst/>
                      </a:prstGeom>
                    </p:spPr>
                  </p:pic>
                </p:oleObj>
              </mc:Fallback>
            </mc:AlternateContent>
          </a:graphicData>
        </a:graphic>
      </p:graphicFrame>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7923"/>
          </a:xfrm>
        </p:spPr>
        <p:txBody>
          <a:bodyPr/>
          <a:lstStyle/>
          <a:p>
            <a:r>
              <a:rPr lang="en-IN" dirty="0"/>
              <a:t>Outliers</a:t>
            </a:r>
            <a:endParaRPr lang="en-US" dirty="0"/>
          </a:p>
        </p:txBody>
      </p:sp>
      <p:sp>
        <p:nvSpPr>
          <p:cNvPr id="3" name="Content Placeholder 2"/>
          <p:cNvSpPr>
            <a:spLocks noGrp="1"/>
          </p:cNvSpPr>
          <p:nvPr>
            <p:ph idx="1"/>
          </p:nvPr>
        </p:nvSpPr>
        <p:spPr>
          <a:xfrm>
            <a:off x="1823884" y="2091815"/>
            <a:ext cx="7103806" cy="4156586"/>
          </a:xfrm>
        </p:spPr>
        <p:txBody>
          <a:bodyPr/>
          <a:lstStyle/>
          <a:p>
            <a:pPr>
              <a:buNone/>
            </a:pPr>
            <a:endParaRPr lang="en-US" dirty="0"/>
          </a:p>
        </p:txBody>
      </p:sp>
      <p:graphicFrame>
        <p:nvGraphicFramePr>
          <p:cNvPr id="4" name="Object 3">
            <a:extLst>
              <a:ext uri="{FF2B5EF4-FFF2-40B4-BE49-F238E27FC236}">
                <a16:creationId xmlns:a16="http://schemas.microsoft.com/office/drawing/2014/main" id="{3BCC9271-2381-0A4E-3958-74D66E3D042F}"/>
              </a:ext>
            </a:extLst>
          </p:cNvPr>
          <p:cNvGraphicFramePr>
            <a:graphicFrameLocks noChangeAspect="1"/>
          </p:cNvGraphicFramePr>
          <p:nvPr>
            <p:extLst>
              <p:ext uri="{D42A27DB-BD31-4B8C-83A1-F6EECF244321}">
                <p14:modId xmlns:p14="http://schemas.microsoft.com/office/powerpoint/2010/main" val="1487894591"/>
              </p:ext>
            </p:extLst>
          </p:nvPr>
        </p:nvGraphicFramePr>
        <p:xfrm>
          <a:off x="1823884" y="2091814"/>
          <a:ext cx="6950075" cy="4098925"/>
        </p:xfrm>
        <a:graphic>
          <a:graphicData uri="http://schemas.openxmlformats.org/presentationml/2006/ole">
            <mc:AlternateContent xmlns:mc="http://schemas.openxmlformats.org/markup-compatibility/2006">
              <mc:Choice xmlns:v="urn:schemas-microsoft-com:vml" Requires="v">
                <p:oleObj name="Bitmap Image" r:id="rId2" imgW="6949440" imgH="4099680" progId="PBrush">
                  <p:embed/>
                </p:oleObj>
              </mc:Choice>
              <mc:Fallback>
                <p:oleObj name="Bitmap Image" r:id="rId2" imgW="6949440" imgH="4099680" progId="PBrush">
                  <p:embed/>
                  <p:pic>
                    <p:nvPicPr>
                      <p:cNvPr id="0" name=""/>
                      <p:cNvPicPr/>
                      <p:nvPr/>
                    </p:nvPicPr>
                    <p:blipFill>
                      <a:blip r:embed="rId3"/>
                      <a:stretch>
                        <a:fillRect/>
                      </a:stretch>
                    </p:blipFill>
                    <p:spPr>
                      <a:xfrm>
                        <a:off x="1823884" y="2091814"/>
                        <a:ext cx="6950075" cy="4098925"/>
                      </a:xfrm>
                      <a:prstGeom prst="rect">
                        <a:avLst/>
                      </a:prstGeom>
                    </p:spPr>
                  </p:pic>
                </p:oleObj>
              </mc:Fallback>
            </mc:AlternateContent>
          </a:graphicData>
        </a:graphic>
      </p:graphicFrame>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9144000" cy="1143000"/>
          </a:xfrm>
        </p:spPr>
        <p:txBody>
          <a:bodyPr/>
          <a:lstStyle/>
          <a:p>
            <a:r>
              <a:rPr lang="en-US" dirty="0"/>
              <a:t>Why Address Data Quality Issues?</a:t>
            </a:r>
          </a:p>
        </p:txBody>
      </p:sp>
      <p:sp>
        <p:nvSpPr>
          <p:cNvPr id="3" name="Content Placeholder 2"/>
          <p:cNvSpPr>
            <a:spLocks noGrp="1"/>
          </p:cNvSpPr>
          <p:nvPr>
            <p:ph idx="1"/>
          </p:nvPr>
        </p:nvSpPr>
        <p:spPr>
          <a:xfrm>
            <a:off x="3519488" y="2505074"/>
            <a:ext cx="5368873" cy="1844676"/>
          </a:xfrm>
        </p:spPr>
        <p:txBody>
          <a:bodyPr>
            <a:normAutofit/>
          </a:bodyPr>
          <a:lstStyle/>
          <a:p>
            <a:pPr marL="0" indent="0">
              <a:buNone/>
            </a:pPr>
            <a:endParaRPr lang="en-US" dirty="0"/>
          </a:p>
        </p:txBody>
      </p:sp>
      <p:graphicFrame>
        <p:nvGraphicFramePr>
          <p:cNvPr id="4" name="Object 3">
            <a:extLst>
              <a:ext uri="{FF2B5EF4-FFF2-40B4-BE49-F238E27FC236}">
                <a16:creationId xmlns:a16="http://schemas.microsoft.com/office/drawing/2014/main" id="{88DB6CF7-4327-77CA-D965-41DD808389ED}"/>
              </a:ext>
            </a:extLst>
          </p:cNvPr>
          <p:cNvGraphicFramePr>
            <a:graphicFrameLocks noChangeAspect="1"/>
          </p:cNvGraphicFramePr>
          <p:nvPr>
            <p:extLst>
              <p:ext uri="{D42A27DB-BD31-4B8C-83A1-F6EECF244321}">
                <p14:modId xmlns:p14="http://schemas.microsoft.com/office/powerpoint/2010/main" val="2431615339"/>
              </p:ext>
            </p:extLst>
          </p:nvPr>
        </p:nvGraphicFramePr>
        <p:xfrm>
          <a:off x="3519488" y="2505075"/>
          <a:ext cx="5151437" cy="1844675"/>
        </p:xfrm>
        <a:graphic>
          <a:graphicData uri="http://schemas.openxmlformats.org/presentationml/2006/ole">
            <mc:AlternateContent xmlns:mc="http://schemas.openxmlformats.org/markup-compatibility/2006">
              <mc:Choice xmlns:v="urn:schemas-microsoft-com:vml" Requires="v">
                <p:oleObj name="Bitmap Image" r:id="rId2" imgW="5151240" imgH="1843920" progId="PBrush">
                  <p:embed/>
                </p:oleObj>
              </mc:Choice>
              <mc:Fallback>
                <p:oleObj name="Bitmap Image" r:id="rId2" imgW="5151240" imgH="1843920" progId="PBrush">
                  <p:embed/>
                  <p:pic>
                    <p:nvPicPr>
                      <p:cNvPr id="0" name=""/>
                      <p:cNvPicPr/>
                      <p:nvPr/>
                    </p:nvPicPr>
                    <p:blipFill>
                      <a:blip r:embed="rId3"/>
                      <a:stretch>
                        <a:fillRect/>
                      </a:stretch>
                    </p:blipFill>
                    <p:spPr>
                      <a:xfrm>
                        <a:off x="3519488" y="2505075"/>
                        <a:ext cx="5151437" cy="1844675"/>
                      </a:xfrm>
                      <a:prstGeom prst="rect">
                        <a:avLst/>
                      </a:prstGeom>
                    </p:spPr>
                  </p:pic>
                </p:oleObj>
              </mc:Fallback>
            </mc:AlternateContent>
          </a:graphicData>
        </a:graphic>
      </p:graphicFrame>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6AE8-A039-4BA0-8D2C-A2D7EF6FD501}"/>
              </a:ext>
            </a:extLst>
          </p:cNvPr>
          <p:cNvSpPr>
            <a:spLocks noGrp="1"/>
          </p:cNvSpPr>
          <p:nvPr>
            <p:ph type="title"/>
          </p:nvPr>
        </p:nvSpPr>
        <p:spPr>
          <a:xfrm>
            <a:off x="1451579" y="804520"/>
            <a:ext cx="9603275" cy="817804"/>
          </a:xfrm>
        </p:spPr>
        <p:txBody>
          <a:bodyPr/>
          <a:lstStyle/>
          <a:p>
            <a:r>
              <a:rPr lang="en-US" dirty="0"/>
              <a:t>Data exploration</a:t>
            </a:r>
            <a:endParaRPr lang="en-IN" dirty="0"/>
          </a:p>
        </p:txBody>
      </p:sp>
      <p:sp>
        <p:nvSpPr>
          <p:cNvPr id="3" name="Content Placeholder 2">
            <a:extLst>
              <a:ext uri="{FF2B5EF4-FFF2-40B4-BE49-F238E27FC236}">
                <a16:creationId xmlns:a16="http://schemas.microsoft.com/office/drawing/2014/main" id="{0965B290-239B-4253-9189-11532D99490F}"/>
              </a:ext>
            </a:extLst>
          </p:cNvPr>
          <p:cNvSpPr>
            <a:spLocks noGrp="1"/>
          </p:cNvSpPr>
          <p:nvPr>
            <p:ph idx="1"/>
          </p:nvPr>
        </p:nvSpPr>
        <p:spPr>
          <a:xfrm>
            <a:off x="501445" y="2015732"/>
            <a:ext cx="10553409" cy="4217920"/>
          </a:xfrm>
        </p:spPr>
        <p:txBody>
          <a:bodyPr>
            <a:noAutofit/>
          </a:bodyPr>
          <a:lstStyle/>
          <a:p>
            <a:pPr algn="just"/>
            <a:r>
              <a:rPr lang="en-US" sz="2400" dirty="0"/>
              <a:t>If you have been in a conversation n machine learning, you have probably heard terms like feature, sample, and variable. We will be defining some of those terms in this lecture. </a:t>
            </a:r>
          </a:p>
          <a:p>
            <a:pPr algn="just"/>
            <a:r>
              <a:rPr lang="en-US" sz="2400" dirty="0"/>
              <a:t>Lets discuss the feature and how it relates to a sample. Name some alternative terms for feature. Summarize how a categorical featured differs from a numerical feature. Before we delve into the methods for processing and analyzing data, let's first start with defining some term used to describe data, starting with sample and variable. </a:t>
            </a:r>
          </a:p>
          <a:p>
            <a:pPr algn="just"/>
            <a:r>
              <a:rPr lang="en-US" sz="2400" dirty="0"/>
              <a:t>A sample is an instance or example of an entity in your data.</a:t>
            </a:r>
            <a:endParaRPr lang="en-IN" sz="2400" dirty="0"/>
          </a:p>
        </p:txBody>
      </p:sp>
    </p:spTree>
    <p:extLst>
      <p:ext uri="{BB962C8B-B14F-4D97-AF65-F5344CB8AC3E}">
        <p14:creationId xmlns:p14="http://schemas.microsoft.com/office/powerpoint/2010/main" val="3360969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61746"/>
          </a:xfrm>
        </p:spPr>
        <p:txBody>
          <a:bodyPr/>
          <a:lstStyle/>
          <a:p>
            <a:r>
              <a:rPr lang="en-IN" dirty="0"/>
              <a:t>Data Quality Issues</a:t>
            </a:r>
            <a:endParaRPr lang="en-US" dirty="0"/>
          </a:p>
        </p:txBody>
      </p:sp>
      <p:graphicFrame>
        <p:nvGraphicFramePr>
          <p:cNvPr id="3" name="Object 2">
            <a:extLst>
              <a:ext uri="{FF2B5EF4-FFF2-40B4-BE49-F238E27FC236}">
                <a16:creationId xmlns:a16="http://schemas.microsoft.com/office/drawing/2014/main" id="{774FF8E6-F2A1-BE31-4A2F-3AF0D5E5910F}"/>
              </a:ext>
            </a:extLst>
          </p:cNvPr>
          <p:cNvGraphicFramePr>
            <a:graphicFrameLocks noChangeAspect="1"/>
          </p:cNvGraphicFramePr>
          <p:nvPr>
            <p:extLst>
              <p:ext uri="{D42A27DB-BD31-4B8C-83A1-F6EECF244321}">
                <p14:modId xmlns:p14="http://schemas.microsoft.com/office/powerpoint/2010/main" val="1305935452"/>
              </p:ext>
            </p:extLst>
          </p:nvPr>
        </p:nvGraphicFramePr>
        <p:xfrm>
          <a:off x="1914986" y="1908994"/>
          <a:ext cx="7475537" cy="3902075"/>
        </p:xfrm>
        <a:graphic>
          <a:graphicData uri="http://schemas.openxmlformats.org/presentationml/2006/ole">
            <mc:AlternateContent xmlns:mc="http://schemas.openxmlformats.org/markup-compatibility/2006">
              <mc:Choice xmlns:v="urn:schemas-microsoft-com:vml" Requires="v">
                <p:oleObj name="Bitmap Image" r:id="rId2" imgW="7475400" imgH="3901320" progId="PBrush">
                  <p:embed/>
                </p:oleObj>
              </mc:Choice>
              <mc:Fallback>
                <p:oleObj name="Bitmap Image" r:id="rId2" imgW="7475400" imgH="3901320" progId="PBrush">
                  <p:embed/>
                  <p:pic>
                    <p:nvPicPr>
                      <p:cNvPr id="0" name=""/>
                      <p:cNvPicPr/>
                      <p:nvPr/>
                    </p:nvPicPr>
                    <p:blipFill>
                      <a:blip r:embed="rId3"/>
                      <a:stretch>
                        <a:fillRect/>
                      </a:stretch>
                    </p:blipFill>
                    <p:spPr>
                      <a:xfrm>
                        <a:off x="1914986" y="1908994"/>
                        <a:ext cx="7475537" cy="3902075"/>
                      </a:xfrm>
                      <a:prstGeom prst="rect">
                        <a:avLst/>
                      </a:prstGeom>
                    </p:spPr>
                  </p:pic>
                </p:oleObj>
              </mc:Fallback>
            </mc:AlternateContent>
          </a:graphicData>
        </a:graphic>
      </p:graphicFrame>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35742"/>
          </a:xfrm>
        </p:spPr>
        <p:txBody>
          <a:bodyPr/>
          <a:lstStyle/>
          <a:p>
            <a:r>
              <a:rPr lang="en-IN" dirty="0"/>
              <a:t>Removing Missing Data</a:t>
            </a:r>
            <a:endParaRPr lang="en-US" dirty="0"/>
          </a:p>
        </p:txBody>
      </p:sp>
      <p:sp>
        <p:nvSpPr>
          <p:cNvPr id="3" name="Content Placeholder 2"/>
          <p:cNvSpPr>
            <a:spLocks noGrp="1"/>
          </p:cNvSpPr>
          <p:nvPr>
            <p:ph idx="1"/>
          </p:nvPr>
        </p:nvSpPr>
        <p:spPr>
          <a:xfrm>
            <a:off x="1714500" y="2128019"/>
            <a:ext cx="5954661" cy="3603625"/>
          </a:xfrm>
        </p:spPr>
        <p:txBody>
          <a:bodyPr/>
          <a:lstStyle/>
          <a:p>
            <a:pPr marL="0" indent="0">
              <a:buNone/>
            </a:pPr>
            <a:endParaRPr lang="en-US" dirty="0"/>
          </a:p>
        </p:txBody>
      </p:sp>
      <p:graphicFrame>
        <p:nvGraphicFramePr>
          <p:cNvPr id="4" name="Object 3">
            <a:extLst>
              <a:ext uri="{FF2B5EF4-FFF2-40B4-BE49-F238E27FC236}">
                <a16:creationId xmlns:a16="http://schemas.microsoft.com/office/drawing/2014/main" id="{7D295CC2-9A53-C578-C801-15CC3D55C705}"/>
              </a:ext>
            </a:extLst>
          </p:cNvPr>
          <p:cNvGraphicFramePr>
            <a:graphicFrameLocks noChangeAspect="1"/>
          </p:cNvGraphicFramePr>
          <p:nvPr>
            <p:extLst>
              <p:ext uri="{D42A27DB-BD31-4B8C-83A1-F6EECF244321}">
                <p14:modId xmlns:p14="http://schemas.microsoft.com/office/powerpoint/2010/main" val="3616350588"/>
              </p:ext>
            </p:extLst>
          </p:nvPr>
        </p:nvGraphicFramePr>
        <p:xfrm>
          <a:off x="1714500" y="2128019"/>
          <a:ext cx="5807075" cy="3603625"/>
        </p:xfrm>
        <a:graphic>
          <a:graphicData uri="http://schemas.openxmlformats.org/presentationml/2006/ole">
            <mc:AlternateContent xmlns:mc="http://schemas.openxmlformats.org/markup-compatibility/2006">
              <mc:Choice xmlns:v="urn:schemas-microsoft-com:vml" Requires="v">
                <p:oleObj name="Bitmap Image" r:id="rId2" imgW="5806440" imgH="3604320" progId="PBrush">
                  <p:embed/>
                </p:oleObj>
              </mc:Choice>
              <mc:Fallback>
                <p:oleObj name="Bitmap Image" r:id="rId2" imgW="5806440" imgH="3604320" progId="PBrush">
                  <p:embed/>
                  <p:pic>
                    <p:nvPicPr>
                      <p:cNvPr id="0" name=""/>
                      <p:cNvPicPr/>
                      <p:nvPr/>
                    </p:nvPicPr>
                    <p:blipFill>
                      <a:blip r:embed="rId3"/>
                      <a:stretch>
                        <a:fillRect/>
                      </a:stretch>
                    </p:blipFill>
                    <p:spPr>
                      <a:xfrm>
                        <a:off x="1714500" y="2128019"/>
                        <a:ext cx="5807075" cy="3603625"/>
                      </a:xfrm>
                      <a:prstGeom prst="rect">
                        <a:avLst/>
                      </a:prstGeom>
                    </p:spPr>
                  </p:pic>
                </p:oleObj>
              </mc:Fallback>
            </mc:AlternateContent>
          </a:graphicData>
        </a:graphic>
      </p:graphicFrame>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Imputing Missing Data</a:t>
            </a:r>
          </a:p>
        </p:txBody>
      </p:sp>
      <p:sp>
        <p:nvSpPr>
          <p:cNvPr id="3" name="Content Placeholder 2"/>
          <p:cNvSpPr>
            <a:spLocks noGrp="1"/>
          </p:cNvSpPr>
          <p:nvPr>
            <p:ph idx="1"/>
          </p:nvPr>
        </p:nvSpPr>
        <p:spPr/>
        <p:txBody>
          <a:bodyPr/>
          <a:lstStyle/>
          <a:p>
            <a:pPr marL="0" indent="0">
              <a:buNone/>
            </a:pPr>
            <a:endParaRPr lang="en-US" dirty="0"/>
          </a:p>
        </p:txBody>
      </p:sp>
      <p:graphicFrame>
        <p:nvGraphicFramePr>
          <p:cNvPr id="4" name="Object 3">
            <a:extLst>
              <a:ext uri="{FF2B5EF4-FFF2-40B4-BE49-F238E27FC236}">
                <a16:creationId xmlns:a16="http://schemas.microsoft.com/office/drawing/2014/main" id="{3A5007C4-86CB-A97B-ADE7-E642BC740376}"/>
              </a:ext>
            </a:extLst>
          </p:cNvPr>
          <p:cNvGraphicFramePr>
            <a:graphicFrameLocks noChangeAspect="1"/>
          </p:cNvGraphicFramePr>
          <p:nvPr>
            <p:extLst>
              <p:ext uri="{D42A27DB-BD31-4B8C-83A1-F6EECF244321}">
                <p14:modId xmlns:p14="http://schemas.microsoft.com/office/powerpoint/2010/main" val="2013116892"/>
              </p:ext>
            </p:extLst>
          </p:nvPr>
        </p:nvGraphicFramePr>
        <p:xfrm>
          <a:off x="641177" y="2160589"/>
          <a:ext cx="8632825" cy="3559175"/>
        </p:xfrm>
        <a:graphic>
          <a:graphicData uri="http://schemas.openxmlformats.org/presentationml/2006/ole">
            <mc:AlternateContent xmlns:mc="http://schemas.openxmlformats.org/markup-compatibility/2006">
              <mc:Choice xmlns:v="urn:schemas-microsoft-com:vml" Requires="v">
                <p:oleObj name="Bitmap Image" r:id="rId2" imgW="8633520" imgH="3558600" progId="PBrush">
                  <p:embed/>
                </p:oleObj>
              </mc:Choice>
              <mc:Fallback>
                <p:oleObj name="Bitmap Image" r:id="rId2" imgW="8633520" imgH="3558600" progId="PBrush">
                  <p:embed/>
                  <p:pic>
                    <p:nvPicPr>
                      <p:cNvPr id="0" name=""/>
                      <p:cNvPicPr/>
                      <p:nvPr/>
                    </p:nvPicPr>
                    <p:blipFill>
                      <a:blip r:embed="rId3"/>
                      <a:stretch>
                        <a:fillRect/>
                      </a:stretch>
                    </p:blipFill>
                    <p:spPr>
                      <a:xfrm>
                        <a:off x="641177" y="2160589"/>
                        <a:ext cx="8632825" cy="3559175"/>
                      </a:xfrm>
                      <a:prstGeom prst="rect">
                        <a:avLst/>
                      </a:prstGeom>
                    </p:spPr>
                  </p:pic>
                </p:oleObj>
              </mc:Fallback>
            </mc:AlternateContent>
          </a:graphicData>
        </a:graphic>
      </p:graphicFrame>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42265"/>
            <a:ext cx="9144000" cy="800735"/>
          </a:xfrm>
        </p:spPr>
        <p:txBody>
          <a:bodyPr/>
          <a:lstStyle/>
          <a:p>
            <a:r>
              <a:rPr lang="en-US" dirty="0"/>
              <a:t>Ways to Impute Missing Data</a:t>
            </a:r>
          </a:p>
        </p:txBody>
      </p:sp>
      <p:sp>
        <p:nvSpPr>
          <p:cNvPr id="3" name="Content Placeholder 2"/>
          <p:cNvSpPr>
            <a:spLocks noGrp="1"/>
          </p:cNvSpPr>
          <p:nvPr>
            <p:ph idx="1"/>
          </p:nvPr>
        </p:nvSpPr>
        <p:spPr>
          <a:xfrm>
            <a:off x="1249461" y="1370965"/>
            <a:ext cx="6645842" cy="4953000"/>
          </a:xfrm>
        </p:spPr>
        <p:txBody>
          <a:bodyPr>
            <a:normAutofit/>
          </a:bodyPr>
          <a:lstStyle/>
          <a:p>
            <a:pPr marL="0" indent="0">
              <a:buNone/>
            </a:pPr>
            <a:r>
              <a:rPr lang="en-US" sz="2800" dirty="0"/>
              <a:t>Replace missing value with</a:t>
            </a:r>
          </a:p>
          <a:p>
            <a:r>
              <a:rPr lang="en-US" sz="2800" dirty="0"/>
              <a:t>Mean</a:t>
            </a:r>
          </a:p>
          <a:p>
            <a:r>
              <a:rPr lang="en-US" sz="2800" dirty="0"/>
              <a:t>Median</a:t>
            </a:r>
          </a:p>
          <a:p>
            <a:r>
              <a:rPr lang="en-US" sz="2800" dirty="0"/>
              <a:t>Most frequent</a:t>
            </a:r>
          </a:p>
          <a:p>
            <a:r>
              <a:rPr lang="en-US" sz="2800" dirty="0"/>
              <a:t>Sensible value based on application</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21749536-5855-C91C-232D-B7152DD99CCE}"/>
              </a:ext>
            </a:extLst>
          </p:cNvPr>
          <p:cNvGraphicFramePr>
            <a:graphicFrameLocks noChangeAspect="1"/>
          </p:cNvGraphicFramePr>
          <p:nvPr>
            <p:extLst>
              <p:ext uri="{D42A27DB-BD31-4B8C-83A1-F6EECF244321}">
                <p14:modId xmlns:p14="http://schemas.microsoft.com/office/powerpoint/2010/main" val="2568487613"/>
              </p:ext>
            </p:extLst>
          </p:nvPr>
        </p:nvGraphicFramePr>
        <p:xfrm>
          <a:off x="905848" y="611648"/>
          <a:ext cx="8512175" cy="4746625"/>
        </p:xfrm>
        <a:graphic>
          <a:graphicData uri="http://schemas.openxmlformats.org/presentationml/2006/ole">
            <mc:AlternateContent xmlns:mc="http://schemas.openxmlformats.org/markup-compatibility/2006">
              <mc:Choice xmlns:v="urn:schemas-microsoft-com:vml" Requires="v">
                <p:oleObj name="Bitmap Image" r:id="rId2" imgW="8511480" imgH="4747320" progId="PBrush">
                  <p:embed/>
                </p:oleObj>
              </mc:Choice>
              <mc:Fallback>
                <p:oleObj name="Bitmap Image" r:id="rId2" imgW="8511480" imgH="4747320" progId="PBrush">
                  <p:embed/>
                  <p:pic>
                    <p:nvPicPr>
                      <p:cNvPr id="0" name=""/>
                      <p:cNvPicPr/>
                      <p:nvPr/>
                    </p:nvPicPr>
                    <p:blipFill>
                      <a:blip r:embed="rId3"/>
                      <a:stretch>
                        <a:fillRect/>
                      </a:stretch>
                    </p:blipFill>
                    <p:spPr>
                      <a:xfrm>
                        <a:off x="905848" y="611648"/>
                        <a:ext cx="8512175" cy="4746625"/>
                      </a:xfrm>
                      <a:prstGeom prst="rect">
                        <a:avLst/>
                      </a:prstGeom>
                    </p:spPr>
                  </p:pic>
                </p:oleObj>
              </mc:Fallback>
            </mc:AlternateContent>
          </a:graphicData>
        </a:graphic>
      </p:graphicFrame>
    </p:spTree>
    <p:extLst>
      <p:ext uri="{BB962C8B-B14F-4D97-AF65-F5344CB8AC3E}">
        <p14:creationId xmlns:p14="http://schemas.microsoft.com/office/powerpoint/2010/main" val="1574484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Invalid Data</a:t>
            </a:r>
          </a:p>
        </p:txBody>
      </p:sp>
      <p:sp>
        <p:nvSpPr>
          <p:cNvPr id="3" name="Content Placeholder 2"/>
          <p:cNvSpPr>
            <a:spLocks noGrp="1"/>
          </p:cNvSpPr>
          <p:nvPr>
            <p:ph idx="1"/>
          </p:nvPr>
        </p:nvSpPr>
        <p:spPr/>
        <p:txBody>
          <a:bodyPr/>
          <a:lstStyle/>
          <a:p>
            <a:r>
              <a:rPr lang="en-US" dirty="0"/>
              <a:t>Use external data source to get correct value</a:t>
            </a:r>
          </a:p>
          <a:p>
            <a:r>
              <a:rPr lang="en-US" dirty="0"/>
              <a:t>Apply reasoning and domain knowledge to come up with reasonable value.</a:t>
            </a:r>
          </a:p>
          <a:p>
            <a:endParaRPr lang="en-US" dirty="0"/>
          </a:p>
          <a:p>
            <a:endParaRPr lang="en-US" dirty="0"/>
          </a:p>
        </p:txBody>
      </p:sp>
      <p:graphicFrame>
        <p:nvGraphicFramePr>
          <p:cNvPr id="4" name="Object 3">
            <a:extLst>
              <a:ext uri="{FF2B5EF4-FFF2-40B4-BE49-F238E27FC236}">
                <a16:creationId xmlns:a16="http://schemas.microsoft.com/office/drawing/2014/main" id="{956AD10B-B1D5-CC49-166C-3DC5797A439B}"/>
              </a:ext>
            </a:extLst>
          </p:cNvPr>
          <p:cNvGraphicFramePr>
            <a:graphicFrameLocks noChangeAspect="1"/>
          </p:cNvGraphicFramePr>
          <p:nvPr>
            <p:extLst>
              <p:ext uri="{D42A27DB-BD31-4B8C-83A1-F6EECF244321}">
                <p14:modId xmlns:p14="http://schemas.microsoft.com/office/powerpoint/2010/main" val="937022799"/>
              </p:ext>
            </p:extLst>
          </p:nvPr>
        </p:nvGraphicFramePr>
        <p:xfrm>
          <a:off x="1307844" y="3528654"/>
          <a:ext cx="6408737" cy="1706563"/>
        </p:xfrm>
        <a:graphic>
          <a:graphicData uri="http://schemas.openxmlformats.org/presentationml/2006/ole">
            <mc:AlternateContent xmlns:mc="http://schemas.openxmlformats.org/markup-compatibility/2006">
              <mc:Choice xmlns:v="urn:schemas-microsoft-com:vml" Requires="v">
                <p:oleObj name="Bitmap Image" r:id="rId2" imgW="6408360" imgH="1706760" progId="PBrush">
                  <p:embed/>
                </p:oleObj>
              </mc:Choice>
              <mc:Fallback>
                <p:oleObj name="Bitmap Image" r:id="rId2" imgW="6408360" imgH="1706760" progId="PBrush">
                  <p:embed/>
                  <p:pic>
                    <p:nvPicPr>
                      <p:cNvPr id="0" name=""/>
                      <p:cNvPicPr/>
                      <p:nvPr/>
                    </p:nvPicPr>
                    <p:blipFill>
                      <a:blip r:embed="rId3"/>
                      <a:stretch>
                        <a:fillRect/>
                      </a:stretch>
                    </p:blipFill>
                    <p:spPr>
                      <a:xfrm>
                        <a:off x="1307844" y="3528654"/>
                        <a:ext cx="6408737" cy="1706563"/>
                      </a:xfrm>
                      <a:prstGeom prst="rect">
                        <a:avLst/>
                      </a:prstGeom>
                    </p:spPr>
                  </p:pic>
                </p:oleObj>
              </mc:Fallback>
            </mc:AlternateContent>
          </a:graphicData>
        </a:graphic>
      </p:graphicFrame>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94735"/>
          </a:xfrm>
        </p:spPr>
        <p:txBody>
          <a:bodyPr/>
          <a:lstStyle/>
          <a:p>
            <a:r>
              <a:rPr lang="en-US" dirty="0"/>
              <a:t>Outliers</a:t>
            </a:r>
          </a:p>
        </p:txBody>
      </p:sp>
      <p:sp>
        <p:nvSpPr>
          <p:cNvPr id="3" name="Content Placeholder 2"/>
          <p:cNvSpPr>
            <a:spLocks noGrp="1"/>
          </p:cNvSpPr>
          <p:nvPr>
            <p:ph idx="1"/>
          </p:nvPr>
        </p:nvSpPr>
        <p:spPr>
          <a:xfrm>
            <a:off x="398206" y="1504335"/>
            <a:ext cx="8534400" cy="4525963"/>
          </a:xfrm>
        </p:spPr>
        <p:txBody>
          <a:bodyPr>
            <a:normAutofit/>
          </a:bodyPr>
          <a:lstStyle/>
          <a:p>
            <a:pPr marL="0" indent="0">
              <a:buNone/>
            </a:pPr>
            <a:r>
              <a:rPr lang="en-US" dirty="0"/>
              <a:t> Remove outliers if they’re not focus of analysis</a:t>
            </a:r>
          </a:p>
          <a:p>
            <a:r>
              <a:rPr lang="en-US" dirty="0"/>
              <a:t>Analyze more closely if they are focus of analysis (e.g., fraud detection)</a:t>
            </a:r>
          </a:p>
          <a:p>
            <a:pPr marL="0" indent="0">
              <a:buNone/>
            </a:pPr>
            <a:endParaRPr lang="en-US" dirty="0"/>
          </a:p>
          <a:p>
            <a:pPr marL="0" indent="0">
              <a:buNone/>
            </a:pPr>
            <a:r>
              <a:rPr lang="en-US" dirty="0"/>
              <a:t>Domain Knowledge</a:t>
            </a:r>
          </a:p>
          <a:p>
            <a:pPr marL="0" indent="0">
              <a:buNone/>
            </a:pPr>
            <a:endParaRPr lang="en-US" dirty="0"/>
          </a:p>
          <a:p>
            <a:r>
              <a:rPr lang="en-US" dirty="0"/>
              <a:t>Required for addressing data quality issues effectively</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Noise</a:t>
            </a:r>
          </a:p>
        </p:txBody>
      </p:sp>
      <p:sp>
        <p:nvSpPr>
          <p:cNvPr id="3" name="Content Placeholder 2"/>
          <p:cNvSpPr>
            <a:spLocks noGrp="1"/>
          </p:cNvSpPr>
          <p:nvPr>
            <p:ph idx="1"/>
          </p:nvPr>
        </p:nvSpPr>
        <p:spPr/>
        <p:txBody>
          <a:bodyPr>
            <a:normAutofit/>
          </a:bodyPr>
          <a:lstStyle/>
          <a:p>
            <a:r>
              <a:rPr lang="en-US" dirty="0"/>
              <a:t>Filter out noise component.</a:t>
            </a:r>
          </a:p>
          <a:p>
            <a:r>
              <a:rPr lang="en-US" dirty="0"/>
              <a:t>May also filter out part of data, so care must be taken.</a:t>
            </a:r>
          </a:p>
          <a:p>
            <a:endParaRPr lang="en-US" dirty="0"/>
          </a:p>
          <a:p>
            <a:endParaRPr lang="en-US" dirty="0"/>
          </a:p>
        </p:txBody>
      </p:sp>
      <p:graphicFrame>
        <p:nvGraphicFramePr>
          <p:cNvPr id="4" name="Object 3">
            <a:extLst>
              <a:ext uri="{FF2B5EF4-FFF2-40B4-BE49-F238E27FC236}">
                <a16:creationId xmlns:a16="http://schemas.microsoft.com/office/drawing/2014/main" id="{986AA950-8B4B-9716-2F9A-5E0FC4C6723C}"/>
              </a:ext>
            </a:extLst>
          </p:cNvPr>
          <p:cNvGraphicFramePr>
            <a:graphicFrameLocks noChangeAspect="1"/>
          </p:cNvGraphicFramePr>
          <p:nvPr>
            <p:extLst>
              <p:ext uri="{D42A27DB-BD31-4B8C-83A1-F6EECF244321}">
                <p14:modId xmlns:p14="http://schemas.microsoft.com/office/powerpoint/2010/main" val="3887979915"/>
              </p:ext>
            </p:extLst>
          </p:nvPr>
        </p:nvGraphicFramePr>
        <p:xfrm>
          <a:off x="1721209" y="3272555"/>
          <a:ext cx="6232525" cy="2590800"/>
        </p:xfrm>
        <a:graphic>
          <a:graphicData uri="http://schemas.openxmlformats.org/presentationml/2006/ole">
            <mc:AlternateContent xmlns:mc="http://schemas.openxmlformats.org/markup-compatibility/2006">
              <mc:Choice xmlns:v="urn:schemas-microsoft-com:vml" Requires="v">
                <p:oleObj name="Bitmap Image" r:id="rId2" imgW="6233040" imgH="2590920" progId="PBrush">
                  <p:embed/>
                </p:oleObj>
              </mc:Choice>
              <mc:Fallback>
                <p:oleObj name="Bitmap Image" r:id="rId2" imgW="6233040" imgH="2590920" progId="PBrush">
                  <p:embed/>
                  <p:pic>
                    <p:nvPicPr>
                      <p:cNvPr id="0" name=""/>
                      <p:cNvPicPr/>
                      <p:nvPr/>
                    </p:nvPicPr>
                    <p:blipFill>
                      <a:blip r:embed="rId3"/>
                      <a:stretch>
                        <a:fillRect/>
                      </a:stretch>
                    </p:blipFill>
                    <p:spPr>
                      <a:xfrm>
                        <a:off x="1721209" y="3272555"/>
                        <a:ext cx="6232525" cy="2590800"/>
                      </a:xfrm>
                      <a:prstGeom prst="rect">
                        <a:avLst/>
                      </a:prstGeom>
                    </p:spPr>
                  </p:pic>
                </p:oleObj>
              </mc:Fallback>
            </mc:AlternateContent>
          </a:graphicData>
        </a:graphic>
      </p:graphicFrame>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599"/>
            <a:ext cx="8596668" cy="1651819"/>
          </a:xfrm>
        </p:spPr>
        <p:txBody>
          <a:bodyPr>
            <a:normAutofit fontScale="90000"/>
          </a:bodyPr>
          <a:lstStyle/>
          <a:p>
            <a:r>
              <a:rPr lang="en-IN" dirty="0"/>
              <a:t>Feature Selection</a:t>
            </a:r>
            <a:br>
              <a:rPr lang="en-IN" dirty="0"/>
            </a:br>
            <a:br>
              <a:rPr lang="en-IN" dirty="0"/>
            </a:br>
            <a:r>
              <a:rPr lang="en-IN" dirty="0"/>
              <a:t>What is Feature Selection?</a:t>
            </a:r>
            <a:endParaRPr lang="en-US" dirty="0"/>
          </a:p>
        </p:txBody>
      </p:sp>
      <p:sp>
        <p:nvSpPr>
          <p:cNvPr id="3" name="Content Placeholder 2"/>
          <p:cNvSpPr>
            <a:spLocks noGrp="1"/>
          </p:cNvSpPr>
          <p:nvPr>
            <p:ph idx="1"/>
          </p:nvPr>
        </p:nvSpPr>
        <p:spPr>
          <a:xfrm>
            <a:off x="781665" y="2282874"/>
            <a:ext cx="8001000" cy="4525963"/>
          </a:xfrm>
        </p:spPr>
        <p:txBody>
          <a:bodyPr/>
          <a:lstStyle/>
          <a:p>
            <a:r>
              <a:rPr lang="en-US" dirty="0"/>
              <a:t>Characterize problem with smallest set of features</a:t>
            </a:r>
          </a:p>
          <a:p>
            <a:endParaRPr lang="en-US" dirty="0"/>
          </a:p>
          <a:p>
            <a:pPr marL="0" indent="0">
              <a:buNone/>
            </a:pPr>
            <a:endParaRPr lang="en-US" dirty="0"/>
          </a:p>
        </p:txBody>
      </p:sp>
      <p:graphicFrame>
        <p:nvGraphicFramePr>
          <p:cNvPr id="4" name="Object 3">
            <a:extLst>
              <a:ext uri="{FF2B5EF4-FFF2-40B4-BE49-F238E27FC236}">
                <a16:creationId xmlns:a16="http://schemas.microsoft.com/office/drawing/2014/main" id="{41368113-CDD8-09D2-A85F-CB23AFC9C86E}"/>
              </a:ext>
            </a:extLst>
          </p:cNvPr>
          <p:cNvGraphicFramePr>
            <a:graphicFrameLocks noChangeAspect="1"/>
          </p:cNvGraphicFramePr>
          <p:nvPr>
            <p:extLst>
              <p:ext uri="{D42A27DB-BD31-4B8C-83A1-F6EECF244321}">
                <p14:modId xmlns:p14="http://schemas.microsoft.com/office/powerpoint/2010/main" val="2114731795"/>
              </p:ext>
            </p:extLst>
          </p:nvPr>
        </p:nvGraphicFramePr>
        <p:xfrm>
          <a:off x="903903" y="3140434"/>
          <a:ext cx="6156325" cy="1714500"/>
        </p:xfrm>
        <a:graphic>
          <a:graphicData uri="http://schemas.openxmlformats.org/presentationml/2006/ole">
            <mc:AlternateContent xmlns:mc="http://schemas.openxmlformats.org/markup-compatibility/2006">
              <mc:Choice xmlns:v="urn:schemas-microsoft-com:vml" Requires="v">
                <p:oleObj name="Bitmap Image" r:id="rId2" imgW="6157080" imgH="1714680" progId="PBrush">
                  <p:embed/>
                </p:oleObj>
              </mc:Choice>
              <mc:Fallback>
                <p:oleObj name="Bitmap Image" r:id="rId2" imgW="6157080" imgH="1714680" progId="PBrush">
                  <p:embed/>
                  <p:pic>
                    <p:nvPicPr>
                      <p:cNvPr id="0" name=""/>
                      <p:cNvPicPr/>
                      <p:nvPr/>
                    </p:nvPicPr>
                    <p:blipFill>
                      <a:blip r:embed="rId3"/>
                      <a:stretch>
                        <a:fillRect/>
                      </a:stretch>
                    </p:blipFill>
                    <p:spPr>
                      <a:xfrm>
                        <a:off x="903903" y="3140434"/>
                        <a:ext cx="6156325" cy="1714500"/>
                      </a:xfrm>
                      <a:prstGeom prst="rect">
                        <a:avLst/>
                      </a:prstGeom>
                    </p:spPr>
                  </p:pic>
                </p:oleObj>
              </mc:Fallback>
            </mc:AlternateContent>
          </a:graphicData>
        </a:graphic>
      </p:graphicFrame>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43897"/>
          </a:xfrm>
        </p:spPr>
        <p:txBody>
          <a:bodyPr/>
          <a:lstStyle/>
          <a:p>
            <a:r>
              <a:rPr lang="en-US" dirty="0"/>
              <a:t>Feature Selection Methods</a:t>
            </a:r>
          </a:p>
        </p:txBody>
      </p:sp>
      <p:sp>
        <p:nvSpPr>
          <p:cNvPr id="3" name="Content Placeholder 2"/>
          <p:cNvSpPr>
            <a:spLocks noGrp="1"/>
          </p:cNvSpPr>
          <p:nvPr>
            <p:ph idx="1"/>
          </p:nvPr>
        </p:nvSpPr>
        <p:spPr>
          <a:xfrm>
            <a:off x="1176275" y="1722438"/>
            <a:ext cx="5991441" cy="4055140"/>
          </a:xfrm>
        </p:spPr>
        <p:txBody>
          <a:bodyPr/>
          <a:lstStyle/>
          <a:p>
            <a:endParaRPr lang="en-US" dirty="0"/>
          </a:p>
        </p:txBody>
      </p:sp>
      <p:graphicFrame>
        <p:nvGraphicFramePr>
          <p:cNvPr id="4" name="Object 3">
            <a:extLst>
              <a:ext uri="{FF2B5EF4-FFF2-40B4-BE49-F238E27FC236}">
                <a16:creationId xmlns:a16="http://schemas.microsoft.com/office/drawing/2014/main" id="{380FBCD4-9615-3ADE-4484-57ACED8164CA}"/>
              </a:ext>
            </a:extLst>
          </p:cNvPr>
          <p:cNvGraphicFramePr>
            <a:graphicFrameLocks noChangeAspect="1"/>
          </p:cNvGraphicFramePr>
          <p:nvPr>
            <p:extLst>
              <p:ext uri="{D42A27DB-BD31-4B8C-83A1-F6EECF244321}">
                <p14:modId xmlns:p14="http://schemas.microsoft.com/office/powerpoint/2010/main" val="2910044042"/>
              </p:ext>
            </p:extLst>
          </p:nvPr>
        </p:nvGraphicFramePr>
        <p:xfrm>
          <a:off x="1176275" y="1722437"/>
          <a:ext cx="5829300" cy="3886200"/>
        </p:xfrm>
        <a:graphic>
          <a:graphicData uri="http://schemas.openxmlformats.org/presentationml/2006/ole">
            <mc:AlternateContent xmlns:mc="http://schemas.openxmlformats.org/markup-compatibility/2006">
              <mc:Choice xmlns:v="urn:schemas-microsoft-com:vml" Requires="v">
                <p:oleObj name="Bitmap Image" r:id="rId2" imgW="5829480" imgH="3886200" progId="PBrush">
                  <p:embed/>
                </p:oleObj>
              </mc:Choice>
              <mc:Fallback>
                <p:oleObj name="Bitmap Image" r:id="rId2" imgW="5829480" imgH="3886200" progId="PBrush">
                  <p:embed/>
                  <p:pic>
                    <p:nvPicPr>
                      <p:cNvPr id="0" name=""/>
                      <p:cNvPicPr/>
                      <p:nvPr/>
                    </p:nvPicPr>
                    <p:blipFill>
                      <a:blip r:embed="rId3"/>
                      <a:stretch>
                        <a:fillRect/>
                      </a:stretch>
                    </p:blipFill>
                    <p:spPr>
                      <a:xfrm>
                        <a:off x="1176275" y="1722437"/>
                        <a:ext cx="5829300" cy="3886200"/>
                      </a:xfrm>
                      <a:prstGeom prst="rect">
                        <a:avLst/>
                      </a:prstGeom>
                    </p:spPr>
                  </p:pic>
                </p:oleObj>
              </mc:Fallback>
            </mc:AlternateContent>
          </a:graphicData>
        </a:graphic>
      </p:graphicFrame>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F25D8-6E38-4F54-BD93-4C411A27D543}"/>
              </a:ext>
            </a:extLst>
          </p:cNvPr>
          <p:cNvSpPr>
            <a:spLocks noGrp="1"/>
          </p:cNvSpPr>
          <p:nvPr>
            <p:ph type="title"/>
          </p:nvPr>
        </p:nvSpPr>
        <p:spPr/>
        <p:txBody>
          <a:bodyPr/>
          <a:lstStyle/>
          <a:p>
            <a:r>
              <a:rPr lang="en-US" b="1" i="0" dirty="0">
                <a:solidFill>
                  <a:srgbClr val="323232"/>
                </a:solidFill>
                <a:effectLst/>
                <a:latin typeface="Arial" panose="020B0604020202020204" pitchFamily="34" charset="0"/>
              </a:rPr>
              <a:t>Terms to describe data</a:t>
            </a:r>
            <a:endParaRPr lang="en-IN" dirty="0"/>
          </a:p>
        </p:txBody>
      </p:sp>
      <p:sp>
        <p:nvSpPr>
          <p:cNvPr id="3" name="Content Placeholder 2">
            <a:extLst>
              <a:ext uri="{FF2B5EF4-FFF2-40B4-BE49-F238E27FC236}">
                <a16:creationId xmlns:a16="http://schemas.microsoft.com/office/drawing/2014/main" id="{01125D2B-D5F7-4B29-BC2F-D731C8206D82}"/>
              </a:ext>
            </a:extLst>
          </p:cNvPr>
          <p:cNvSpPr>
            <a:spLocks noGrp="1"/>
          </p:cNvSpPr>
          <p:nvPr>
            <p:ph idx="1"/>
          </p:nvPr>
        </p:nvSpPr>
        <p:spPr/>
        <p:txBody>
          <a:bodyPr/>
          <a:lstStyle/>
          <a:p>
            <a:pPr marL="0" indent="0" algn="just">
              <a:buNone/>
            </a:pPr>
            <a:endParaRPr lang="en-IN" dirty="0"/>
          </a:p>
        </p:txBody>
      </p:sp>
      <p:graphicFrame>
        <p:nvGraphicFramePr>
          <p:cNvPr id="4" name="Object 3">
            <a:extLst>
              <a:ext uri="{FF2B5EF4-FFF2-40B4-BE49-F238E27FC236}">
                <a16:creationId xmlns:a16="http://schemas.microsoft.com/office/drawing/2014/main" id="{F7C27905-43E7-71C6-0008-A7CBFF8648BD}"/>
              </a:ext>
            </a:extLst>
          </p:cNvPr>
          <p:cNvGraphicFramePr>
            <a:graphicFrameLocks noChangeAspect="1"/>
          </p:cNvGraphicFramePr>
          <p:nvPr>
            <p:extLst>
              <p:ext uri="{D42A27DB-BD31-4B8C-83A1-F6EECF244321}">
                <p14:modId xmlns:p14="http://schemas.microsoft.com/office/powerpoint/2010/main" val="571982615"/>
              </p:ext>
            </p:extLst>
          </p:nvPr>
        </p:nvGraphicFramePr>
        <p:xfrm>
          <a:off x="2467897" y="2241755"/>
          <a:ext cx="7423355" cy="3588774"/>
        </p:xfrm>
        <a:graphic>
          <a:graphicData uri="http://schemas.openxmlformats.org/presentationml/2006/ole">
            <mc:AlternateContent xmlns:mc="http://schemas.openxmlformats.org/markup-compatibility/2006">
              <mc:Choice xmlns:v="urn:schemas-microsoft-com:vml" Requires="v">
                <p:oleObj name="Bitmap Image" r:id="rId2" imgW="5189400" imgH="4152960" progId="PBrush">
                  <p:embed/>
                </p:oleObj>
              </mc:Choice>
              <mc:Fallback>
                <p:oleObj name="Bitmap Image" r:id="rId2" imgW="5189400" imgH="4152960" progId="PBrush">
                  <p:embed/>
                  <p:pic>
                    <p:nvPicPr>
                      <p:cNvPr id="0" name=""/>
                      <p:cNvPicPr/>
                      <p:nvPr/>
                    </p:nvPicPr>
                    <p:blipFill>
                      <a:blip r:embed="rId3"/>
                      <a:stretch>
                        <a:fillRect/>
                      </a:stretch>
                    </p:blipFill>
                    <p:spPr>
                      <a:xfrm>
                        <a:off x="2467897" y="2241755"/>
                        <a:ext cx="7423355" cy="3588774"/>
                      </a:xfrm>
                      <a:prstGeom prst="rect">
                        <a:avLst/>
                      </a:prstGeom>
                    </p:spPr>
                  </p:pic>
                </p:oleObj>
              </mc:Fallback>
            </mc:AlternateContent>
          </a:graphicData>
        </a:graphic>
      </p:graphicFrame>
    </p:spTree>
    <p:extLst>
      <p:ext uri="{BB962C8B-B14F-4D97-AF65-F5344CB8AC3E}">
        <p14:creationId xmlns:p14="http://schemas.microsoft.com/office/powerpoint/2010/main" val="12446680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Adding Features</a:t>
            </a:r>
            <a:endParaRPr lang="en-US" dirty="0"/>
          </a:p>
        </p:txBody>
      </p:sp>
      <p:sp>
        <p:nvSpPr>
          <p:cNvPr id="5" name="Content Placeholder 4">
            <a:extLst>
              <a:ext uri="{FF2B5EF4-FFF2-40B4-BE49-F238E27FC236}">
                <a16:creationId xmlns:a16="http://schemas.microsoft.com/office/drawing/2014/main" id="{2D682795-2C23-165A-56FE-C8DC2DF15451}"/>
              </a:ext>
            </a:extLst>
          </p:cNvPr>
          <p:cNvSpPr>
            <a:spLocks noGrp="1"/>
          </p:cNvSpPr>
          <p:nvPr>
            <p:ph idx="1"/>
          </p:nvPr>
        </p:nvSpPr>
        <p:spPr>
          <a:xfrm>
            <a:off x="136560" y="1413337"/>
            <a:ext cx="8596668" cy="3880773"/>
          </a:xfrm>
        </p:spPr>
        <p:txBody>
          <a:bodyPr/>
          <a:lstStyle/>
          <a:p>
            <a:r>
              <a:rPr lang="en-US" dirty="0"/>
              <a:t>New features derived from existing features</a:t>
            </a:r>
          </a:p>
          <a:p>
            <a:endParaRPr lang="en-US" dirty="0"/>
          </a:p>
          <a:p>
            <a:endParaRPr lang="en-IN" dirty="0"/>
          </a:p>
        </p:txBody>
      </p:sp>
      <p:graphicFrame>
        <p:nvGraphicFramePr>
          <p:cNvPr id="6" name="Object 5">
            <a:extLst>
              <a:ext uri="{FF2B5EF4-FFF2-40B4-BE49-F238E27FC236}">
                <a16:creationId xmlns:a16="http://schemas.microsoft.com/office/drawing/2014/main" id="{700F25BE-B5F6-C168-0AFF-F96E36E836A2}"/>
              </a:ext>
            </a:extLst>
          </p:cNvPr>
          <p:cNvGraphicFramePr>
            <a:graphicFrameLocks noChangeAspect="1"/>
          </p:cNvGraphicFramePr>
          <p:nvPr>
            <p:extLst>
              <p:ext uri="{D42A27DB-BD31-4B8C-83A1-F6EECF244321}">
                <p14:modId xmlns:p14="http://schemas.microsoft.com/office/powerpoint/2010/main" val="3479264395"/>
              </p:ext>
            </p:extLst>
          </p:nvPr>
        </p:nvGraphicFramePr>
        <p:xfrm>
          <a:off x="904108" y="2575851"/>
          <a:ext cx="6370637" cy="3695700"/>
        </p:xfrm>
        <a:graphic>
          <a:graphicData uri="http://schemas.openxmlformats.org/presentationml/2006/ole">
            <mc:AlternateContent xmlns:mc="http://schemas.openxmlformats.org/markup-compatibility/2006">
              <mc:Choice xmlns:v="urn:schemas-microsoft-com:vml" Requires="v">
                <p:oleObj name="Bitmap Image" r:id="rId2" imgW="6370200" imgH="3695760" progId="PBrush">
                  <p:embed/>
                </p:oleObj>
              </mc:Choice>
              <mc:Fallback>
                <p:oleObj name="Bitmap Image" r:id="rId2" imgW="6370200" imgH="3695760" progId="PBrush">
                  <p:embed/>
                  <p:pic>
                    <p:nvPicPr>
                      <p:cNvPr id="0" name=""/>
                      <p:cNvPicPr/>
                      <p:nvPr/>
                    </p:nvPicPr>
                    <p:blipFill>
                      <a:blip r:embed="rId3"/>
                      <a:stretch>
                        <a:fillRect/>
                      </a:stretch>
                    </p:blipFill>
                    <p:spPr>
                      <a:xfrm>
                        <a:off x="904108" y="2575851"/>
                        <a:ext cx="6370637" cy="3695700"/>
                      </a:xfrm>
                      <a:prstGeom prst="rect">
                        <a:avLst/>
                      </a:prstGeom>
                    </p:spPr>
                  </p:pic>
                </p:oleObj>
              </mc:Fallback>
            </mc:AlternateContent>
          </a:graphicData>
        </a:graphic>
      </p:graphicFrame>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998" y="180110"/>
            <a:ext cx="8596668" cy="1320800"/>
          </a:xfrm>
        </p:spPr>
        <p:txBody>
          <a:bodyPr/>
          <a:lstStyle/>
          <a:p>
            <a:r>
              <a:rPr lang="en-US" dirty="0"/>
              <a:t>Removing Features</a:t>
            </a:r>
          </a:p>
        </p:txBody>
      </p:sp>
      <p:sp>
        <p:nvSpPr>
          <p:cNvPr id="23" name="TextBox 22">
            <a:extLst>
              <a:ext uri="{FF2B5EF4-FFF2-40B4-BE49-F238E27FC236}">
                <a16:creationId xmlns:a16="http://schemas.microsoft.com/office/drawing/2014/main" id="{E8BD3AB7-1B27-196A-C53F-F8FFC67A5FEF}"/>
              </a:ext>
            </a:extLst>
          </p:cNvPr>
          <p:cNvSpPr txBox="1"/>
          <p:nvPr/>
        </p:nvSpPr>
        <p:spPr>
          <a:xfrm>
            <a:off x="513734" y="1335095"/>
            <a:ext cx="9701981" cy="2544671"/>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2800" dirty="0"/>
              <a:t>Features that are very correlated</a:t>
            </a:r>
          </a:p>
          <a:p>
            <a:pPr marL="285750" indent="-285750">
              <a:lnSpc>
                <a:spcPct val="200000"/>
              </a:lnSpc>
              <a:buFont typeface="Arial" panose="020B0604020202020204" pitchFamily="34" charset="0"/>
              <a:buChar char="•"/>
            </a:pPr>
            <a:r>
              <a:rPr lang="en-US" sz="2800" dirty="0"/>
              <a:t>Features with a lot of missing values</a:t>
            </a:r>
          </a:p>
          <a:p>
            <a:pPr marL="285750" indent="-285750">
              <a:lnSpc>
                <a:spcPct val="200000"/>
              </a:lnSpc>
              <a:buFont typeface="Arial" panose="020B0604020202020204" pitchFamily="34" charset="0"/>
              <a:buChar char="•"/>
            </a:pPr>
            <a:r>
              <a:rPr lang="en-US" sz="2800" dirty="0"/>
              <a:t>Irrelevant features: ID, row number, etc.</a:t>
            </a:r>
            <a:endParaRPr lang="en-IN" sz="28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Combining Features</a:t>
            </a:r>
            <a:endParaRPr lang="en-US" dirty="0"/>
          </a:p>
        </p:txBody>
      </p:sp>
      <p:sp>
        <p:nvSpPr>
          <p:cNvPr id="36" name="Moon 35"/>
          <p:cNvSpPr/>
          <p:nvPr/>
        </p:nvSpPr>
        <p:spPr>
          <a:xfrm rot="16200000">
            <a:off x="2667000" y="1981200"/>
            <a:ext cx="76200" cy="228600"/>
          </a:xfrm>
          <a:prstGeom prst="moon">
            <a:avLst>
              <a:gd name="adj" fmla="val 640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CA7C52CF-88A7-5E34-95B9-ED9DDE90E773}"/>
              </a:ext>
            </a:extLst>
          </p:cNvPr>
          <p:cNvSpPr>
            <a:spLocks noGrp="1"/>
          </p:cNvSpPr>
          <p:nvPr>
            <p:ph idx="1"/>
          </p:nvPr>
        </p:nvSpPr>
        <p:spPr>
          <a:xfrm>
            <a:off x="589934" y="2133601"/>
            <a:ext cx="7061745" cy="4549778"/>
          </a:xfrm>
        </p:spPr>
        <p:txBody>
          <a:bodyPr/>
          <a:lstStyle/>
          <a:p>
            <a:endParaRPr lang="en-IN" dirty="0"/>
          </a:p>
        </p:txBody>
      </p:sp>
      <p:graphicFrame>
        <p:nvGraphicFramePr>
          <p:cNvPr id="6" name="Object 5">
            <a:extLst>
              <a:ext uri="{FF2B5EF4-FFF2-40B4-BE49-F238E27FC236}">
                <a16:creationId xmlns:a16="http://schemas.microsoft.com/office/drawing/2014/main" id="{F8C56358-18E1-2CE1-DCEC-7D895CAC7802}"/>
              </a:ext>
            </a:extLst>
          </p:cNvPr>
          <p:cNvGraphicFramePr>
            <a:graphicFrameLocks noChangeAspect="1"/>
          </p:cNvGraphicFramePr>
          <p:nvPr>
            <p:extLst>
              <p:ext uri="{D42A27DB-BD31-4B8C-83A1-F6EECF244321}">
                <p14:modId xmlns:p14="http://schemas.microsoft.com/office/powerpoint/2010/main" val="2061759669"/>
              </p:ext>
            </p:extLst>
          </p:nvPr>
        </p:nvGraphicFramePr>
        <p:xfrm>
          <a:off x="677334" y="2160589"/>
          <a:ext cx="6697663" cy="4495800"/>
        </p:xfrm>
        <a:graphic>
          <a:graphicData uri="http://schemas.openxmlformats.org/presentationml/2006/ole">
            <mc:AlternateContent xmlns:mc="http://schemas.openxmlformats.org/markup-compatibility/2006">
              <mc:Choice xmlns:v="urn:schemas-microsoft-com:vml" Requires="v">
                <p:oleObj name="Bitmap Image" r:id="rId2" imgW="6698160" imgH="4495680" progId="PBrush">
                  <p:embed/>
                </p:oleObj>
              </mc:Choice>
              <mc:Fallback>
                <p:oleObj name="Bitmap Image" r:id="rId2" imgW="6698160" imgH="4495680" progId="PBrush">
                  <p:embed/>
                  <p:pic>
                    <p:nvPicPr>
                      <p:cNvPr id="0" name=""/>
                      <p:cNvPicPr/>
                      <p:nvPr/>
                    </p:nvPicPr>
                    <p:blipFill>
                      <a:blip r:embed="rId3"/>
                      <a:stretch>
                        <a:fillRect/>
                      </a:stretch>
                    </p:blipFill>
                    <p:spPr>
                      <a:xfrm>
                        <a:off x="677334" y="2160589"/>
                        <a:ext cx="6697663" cy="4495800"/>
                      </a:xfrm>
                      <a:prstGeom prst="rect">
                        <a:avLst/>
                      </a:prstGeom>
                    </p:spPr>
                  </p:pic>
                </p:oleObj>
              </mc:Fallback>
            </mc:AlternateContent>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97" y="274638"/>
            <a:ext cx="10028903" cy="757749"/>
          </a:xfrm>
        </p:spPr>
        <p:txBody>
          <a:bodyPr>
            <a:normAutofit/>
          </a:bodyPr>
          <a:lstStyle/>
          <a:p>
            <a:r>
              <a:rPr lang="en-IN" dirty="0"/>
              <a:t>Recoding Features</a:t>
            </a:r>
            <a:endParaRPr lang="en-US" dirty="0"/>
          </a:p>
        </p:txBody>
      </p:sp>
      <p:sp>
        <p:nvSpPr>
          <p:cNvPr id="3" name="Content Placeholder 2"/>
          <p:cNvSpPr>
            <a:spLocks noGrp="1"/>
          </p:cNvSpPr>
          <p:nvPr>
            <p:ph idx="1"/>
          </p:nvPr>
        </p:nvSpPr>
        <p:spPr>
          <a:xfrm>
            <a:off x="344129" y="1027445"/>
            <a:ext cx="9955161" cy="4525963"/>
          </a:xfrm>
        </p:spPr>
        <p:txBody>
          <a:bodyPr/>
          <a:lstStyle/>
          <a:p>
            <a:pPr marL="0" indent="0">
              <a:buNone/>
            </a:pPr>
            <a:r>
              <a:rPr lang="en-US" dirty="0"/>
              <a:t>Examples</a:t>
            </a:r>
          </a:p>
          <a:p>
            <a:r>
              <a:rPr lang="en-US" dirty="0"/>
              <a:t>Discretization: re-format continuous feature as discrete</a:t>
            </a:r>
          </a:p>
          <a:p>
            <a:r>
              <a:rPr lang="en-US" dirty="0"/>
              <a:t>Customer’s age =&gt; {teenager, young adult, adult, senior}</a:t>
            </a:r>
          </a:p>
          <a:p>
            <a:endParaRPr lang="en-US" dirty="0"/>
          </a:p>
          <a:p>
            <a:pPr marL="0" indent="0">
              <a:buNone/>
            </a:pPr>
            <a:r>
              <a:rPr lang="en-IN" dirty="0"/>
              <a:t>Breaking Up Features</a:t>
            </a:r>
          </a:p>
          <a:p>
            <a:pPr marL="0" indent="0">
              <a:buNone/>
            </a:pPr>
            <a:endParaRPr lang="en-IN" dirty="0"/>
          </a:p>
          <a:p>
            <a:pPr marL="0" indent="0">
              <a:buNone/>
            </a:pPr>
            <a:endParaRPr lang="en-US" dirty="0"/>
          </a:p>
        </p:txBody>
      </p:sp>
      <p:graphicFrame>
        <p:nvGraphicFramePr>
          <p:cNvPr id="4" name="Object 3">
            <a:extLst>
              <a:ext uri="{FF2B5EF4-FFF2-40B4-BE49-F238E27FC236}">
                <a16:creationId xmlns:a16="http://schemas.microsoft.com/office/drawing/2014/main" id="{29ABB447-8601-EAB9-94E8-30413DCC4C39}"/>
              </a:ext>
            </a:extLst>
          </p:cNvPr>
          <p:cNvGraphicFramePr>
            <a:graphicFrameLocks noChangeAspect="1"/>
          </p:cNvGraphicFramePr>
          <p:nvPr>
            <p:extLst>
              <p:ext uri="{D42A27DB-BD31-4B8C-83A1-F6EECF244321}">
                <p14:modId xmlns:p14="http://schemas.microsoft.com/office/powerpoint/2010/main" val="1541444036"/>
              </p:ext>
            </p:extLst>
          </p:nvPr>
        </p:nvGraphicFramePr>
        <p:xfrm>
          <a:off x="4066970" y="2377869"/>
          <a:ext cx="6416675" cy="4321175"/>
        </p:xfrm>
        <a:graphic>
          <a:graphicData uri="http://schemas.openxmlformats.org/presentationml/2006/ole">
            <mc:AlternateContent xmlns:mc="http://schemas.openxmlformats.org/markup-compatibility/2006">
              <mc:Choice xmlns:v="urn:schemas-microsoft-com:vml" Requires="v">
                <p:oleObj name="Bitmap Image" r:id="rId2" imgW="6415920" imgH="4320720" progId="PBrush">
                  <p:embed/>
                </p:oleObj>
              </mc:Choice>
              <mc:Fallback>
                <p:oleObj name="Bitmap Image" r:id="rId2" imgW="6415920" imgH="4320720" progId="PBrush">
                  <p:embed/>
                  <p:pic>
                    <p:nvPicPr>
                      <p:cNvPr id="0" name=""/>
                      <p:cNvPicPr/>
                      <p:nvPr/>
                    </p:nvPicPr>
                    <p:blipFill>
                      <a:blip r:embed="rId3"/>
                      <a:stretch>
                        <a:fillRect/>
                      </a:stretch>
                    </p:blipFill>
                    <p:spPr>
                      <a:xfrm>
                        <a:off x="4066970" y="2377869"/>
                        <a:ext cx="6416675" cy="4321175"/>
                      </a:xfrm>
                      <a:prstGeom prst="rect">
                        <a:avLst/>
                      </a:prstGeom>
                    </p:spPr>
                  </p:pic>
                </p:oleObj>
              </mc:Fallback>
            </mc:AlternateContent>
          </a:graphicData>
        </a:graphic>
      </p:graphicFrame>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57084"/>
          </a:xfrm>
        </p:spPr>
        <p:txBody>
          <a:bodyPr/>
          <a:lstStyle/>
          <a:p>
            <a:pPr algn="ctr"/>
            <a:r>
              <a:rPr lang="en-IN" dirty="0"/>
              <a:t>Feature Transformation</a:t>
            </a:r>
            <a:endParaRPr lang="en-US" dirty="0"/>
          </a:p>
        </p:txBody>
      </p:sp>
      <p:sp>
        <p:nvSpPr>
          <p:cNvPr id="3" name="Content Placeholder 2"/>
          <p:cNvSpPr>
            <a:spLocks noGrp="1"/>
          </p:cNvSpPr>
          <p:nvPr>
            <p:ph idx="1"/>
          </p:nvPr>
        </p:nvSpPr>
        <p:spPr>
          <a:xfrm>
            <a:off x="1597741" y="1462548"/>
            <a:ext cx="8229600" cy="4953000"/>
          </a:xfrm>
        </p:spPr>
        <p:txBody>
          <a:bodyPr>
            <a:normAutofit/>
          </a:bodyPr>
          <a:lstStyle/>
          <a:p>
            <a:r>
              <a:rPr lang="en-US" dirty="0"/>
              <a:t>Feature Transformation</a:t>
            </a:r>
          </a:p>
          <a:p>
            <a:endParaRPr lang="en-US" dirty="0"/>
          </a:p>
          <a:p>
            <a:pPr marL="0" indent="0">
              <a:buNone/>
            </a:pPr>
            <a:endParaRPr lang="en-US" dirty="0"/>
          </a:p>
        </p:txBody>
      </p:sp>
      <p:graphicFrame>
        <p:nvGraphicFramePr>
          <p:cNvPr id="4" name="Object 3">
            <a:extLst>
              <a:ext uri="{FF2B5EF4-FFF2-40B4-BE49-F238E27FC236}">
                <a16:creationId xmlns:a16="http://schemas.microsoft.com/office/drawing/2014/main" id="{64A32D30-B9F4-896C-7F3B-E57E45FBCD97}"/>
              </a:ext>
            </a:extLst>
          </p:cNvPr>
          <p:cNvGraphicFramePr>
            <a:graphicFrameLocks noChangeAspect="1"/>
          </p:cNvGraphicFramePr>
          <p:nvPr>
            <p:extLst>
              <p:ext uri="{D42A27DB-BD31-4B8C-83A1-F6EECF244321}">
                <p14:modId xmlns:p14="http://schemas.microsoft.com/office/powerpoint/2010/main" val="614457360"/>
              </p:ext>
            </p:extLst>
          </p:nvPr>
        </p:nvGraphicFramePr>
        <p:xfrm>
          <a:off x="1741136" y="2126789"/>
          <a:ext cx="6469063" cy="3268663"/>
        </p:xfrm>
        <a:graphic>
          <a:graphicData uri="http://schemas.openxmlformats.org/presentationml/2006/ole">
            <mc:AlternateContent xmlns:mc="http://schemas.openxmlformats.org/markup-compatibility/2006">
              <mc:Choice xmlns:v="urn:schemas-microsoft-com:vml" Requires="v">
                <p:oleObj name="Bitmap Image" r:id="rId2" imgW="6469560" imgH="3269160" progId="PBrush">
                  <p:embed/>
                </p:oleObj>
              </mc:Choice>
              <mc:Fallback>
                <p:oleObj name="Bitmap Image" r:id="rId2" imgW="6469560" imgH="3269160" progId="PBrush">
                  <p:embed/>
                  <p:pic>
                    <p:nvPicPr>
                      <p:cNvPr id="0" name=""/>
                      <p:cNvPicPr/>
                      <p:nvPr/>
                    </p:nvPicPr>
                    <p:blipFill>
                      <a:blip r:embed="rId3"/>
                      <a:stretch>
                        <a:fillRect/>
                      </a:stretch>
                    </p:blipFill>
                    <p:spPr>
                      <a:xfrm>
                        <a:off x="1741136" y="2126789"/>
                        <a:ext cx="6469063" cy="3268663"/>
                      </a:xfrm>
                      <a:prstGeom prst="rect">
                        <a:avLst/>
                      </a:prstGeom>
                    </p:spPr>
                  </p:pic>
                </p:oleObj>
              </mc:Fallback>
            </mc:AlternateContent>
          </a:graphicData>
        </a:graphic>
      </p:graphicFrame>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55406"/>
          </a:xfrm>
        </p:spPr>
        <p:txBody>
          <a:bodyPr/>
          <a:lstStyle/>
          <a:p>
            <a:r>
              <a:rPr lang="en-IN" dirty="0"/>
              <a:t>Scaling </a:t>
            </a:r>
            <a:endParaRPr lang="en-US" dirty="0"/>
          </a:p>
        </p:txBody>
      </p:sp>
      <p:sp>
        <p:nvSpPr>
          <p:cNvPr id="5" name="Content Placeholder 4">
            <a:extLst>
              <a:ext uri="{FF2B5EF4-FFF2-40B4-BE49-F238E27FC236}">
                <a16:creationId xmlns:a16="http://schemas.microsoft.com/office/drawing/2014/main" id="{F9235897-C944-40C0-FEC1-6446302BA3D7}"/>
              </a:ext>
            </a:extLst>
          </p:cNvPr>
          <p:cNvSpPr>
            <a:spLocks noGrp="1"/>
          </p:cNvSpPr>
          <p:nvPr>
            <p:ph idx="1"/>
          </p:nvPr>
        </p:nvSpPr>
        <p:spPr>
          <a:xfrm>
            <a:off x="677334" y="1465007"/>
            <a:ext cx="8596668" cy="4576356"/>
          </a:xfrm>
        </p:spPr>
        <p:txBody>
          <a:bodyPr/>
          <a:lstStyle/>
          <a:p>
            <a:pPr marL="0" indent="0">
              <a:buNone/>
            </a:pPr>
            <a:endParaRPr lang="en-IN" dirty="0"/>
          </a:p>
        </p:txBody>
      </p:sp>
      <p:graphicFrame>
        <p:nvGraphicFramePr>
          <p:cNvPr id="6" name="Object 5">
            <a:extLst>
              <a:ext uri="{FF2B5EF4-FFF2-40B4-BE49-F238E27FC236}">
                <a16:creationId xmlns:a16="http://schemas.microsoft.com/office/drawing/2014/main" id="{427B21CE-06D0-832B-459C-128A00FD718B}"/>
              </a:ext>
            </a:extLst>
          </p:cNvPr>
          <p:cNvGraphicFramePr>
            <a:graphicFrameLocks noChangeAspect="1"/>
          </p:cNvGraphicFramePr>
          <p:nvPr>
            <p:extLst>
              <p:ext uri="{D42A27DB-BD31-4B8C-83A1-F6EECF244321}">
                <p14:modId xmlns:p14="http://schemas.microsoft.com/office/powerpoint/2010/main" val="2108318372"/>
              </p:ext>
            </p:extLst>
          </p:nvPr>
        </p:nvGraphicFramePr>
        <p:xfrm>
          <a:off x="677334" y="1465006"/>
          <a:ext cx="6011863" cy="4359275"/>
        </p:xfrm>
        <a:graphic>
          <a:graphicData uri="http://schemas.openxmlformats.org/presentationml/2006/ole">
            <mc:AlternateContent xmlns:mc="http://schemas.openxmlformats.org/markup-compatibility/2006">
              <mc:Choice xmlns:v="urn:schemas-microsoft-com:vml" Requires="v">
                <p:oleObj name="Bitmap Image" r:id="rId2" imgW="6012360" imgH="4358520" progId="PBrush">
                  <p:embed/>
                </p:oleObj>
              </mc:Choice>
              <mc:Fallback>
                <p:oleObj name="Bitmap Image" r:id="rId2" imgW="6012360" imgH="4358520" progId="PBrush">
                  <p:embed/>
                  <p:pic>
                    <p:nvPicPr>
                      <p:cNvPr id="0" name=""/>
                      <p:cNvPicPr/>
                      <p:nvPr/>
                    </p:nvPicPr>
                    <p:blipFill>
                      <a:blip r:embed="rId3"/>
                      <a:stretch>
                        <a:fillRect/>
                      </a:stretch>
                    </p:blipFill>
                    <p:spPr>
                      <a:xfrm>
                        <a:off x="677334" y="1465006"/>
                        <a:ext cx="6011863" cy="4359275"/>
                      </a:xfrm>
                      <a:prstGeom prst="rect">
                        <a:avLst/>
                      </a:prstGeom>
                    </p:spPr>
                  </p:pic>
                </p:oleObj>
              </mc:Fallback>
            </mc:AlternateContent>
          </a:graphicData>
        </a:graphic>
      </p:graphicFrame>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17755"/>
          </a:xfrm>
        </p:spPr>
        <p:txBody>
          <a:bodyPr/>
          <a:lstStyle/>
          <a:p>
            <a:r>
              <a:rPr lang="en-US" dirty="0"/>
              <a:t>Scaling to a Range</a:t>
            </a:r>
          </a:p>
        </p:txBody>
      </p:sp>
      <p:sp>
        <p:nvSpPr>
          <p:cNvPr id="3" name="Content Placeholder 2"/>
          <p:cNvSpPr>
            <a:spLocks noGrp="1"/>
          </p:cNvSpPr>
          <p:nvPr>
            <p:ph idx="1"/>
          </p:nvPr>
        </p:nvSpPr>
        <p:spPr>
          <a:xfrm>
            <a:off x="547011" y="1492045"/>
            <a:ext cx="8305800" cy="4648200"/>
          </a:xfrm>
        </p:spPr>
        <p:txBody>
          <a:bodyPr>
            <a:normAutofit/>
          </a:bodyPr>
          <a:lstStyle/>
          <a:p>
            <a:pPr marL="0" indent="0">
              <a:buNone/>
            </a:pPr>
            <a:endParaRPr lang="en-US" dirty="0"/>
          </a:p>
        </p:txBody>
      </p:sp>
      <p:graphicFrame>
        <p:nvGraphicFramePr>
          <p:cNvPr id="4" name="Object 3">
            <a:extLst>
              <a:ext uri="{FF2B5EF4-FFF2-40B4-BE49-F238E27FC236}">
                <a16:creationId xmlns:a16="http://schemas.microsoft.com/office/drawing/2014/main" id="{A98A8E71-E3F9-F05A-D9BE-0B1E5E658282}"/>
              </a:ext>
            </a:extLst>
          </p:cNvPr>
          <p:cNvGraphicFramePr>
            <a:graphicFrameLocks noChangeAspect="1"/>
          </p:cNvGraphicFramePr>
          <p:nvPr>
            <p:extLst>
              <p:ext uri="{D42A27DB-BD31-4B8C-83A1-F6EECF244321}">
                <p14:modId xmlns:p14="http://schemas.microsoft.com/office/powerpoint/2010/main" val="3531249113"/>
              </p:ext>
            </p:extLst>
          </p:nvPr>
        </p:nvGraphicFramePr>
        <p:xfrm>
          <a:off x="547011" y="1495630"/>
          <a:ext cx="6873875" cy="3870325"/>
        </p:xfrm>
        <a:graphic>
          <a:graphicData uri="http://schemas.openxmlformats.org/presentationml/2006/ole">
            <mc:AlternateContent xmlns:mc="http://schemas.openxmlformats.org/markup-compatibility/2006">
              <mc:Choice xmlns:v="urn:schemas-microsoft-com:vml" Requires="v">
                <p:oleObj name="Bitmap Image" r:id="rId2" imgW="6873120" imgH="3871080" progId="PBrush">
                  <p:embed/>
                </p:oleObj>
              </mc:Choice>
              <mc:Fallback>
                <p:oleObj name="Bitmap Image" r:id="rId2" imgW="6873120" imgH="3871080" progId="PBrush">
                  <p:embed/>
                  <p:pic>
                    <p:nvPicPr>
                      <p:cNvPr id="0" name=""/>
                      <p:cNvPicPr/>
                      <p:nvPr/>
                    </p:nvPicPr>
                    <p:blipFill>
                      <a:blip r:embed="rId3"/>
                      <a:stretch>
                        <a:fillRect/>
                      </a:stretch>
                    </p:blipFill>
                    <p:spPr>
                      <a:xfrm>
                        <a:off x="547011" y="1495630"/>
                        <a:ext cx="6873875" cy="3870325"/>
                      </a:xfrm>
                      <a:prstGeom prst="rect">
                        <a:avLst/>
                      </a:prstGeom>
                    </p:spPr>
                  </p:pic>
                </p:oleObj>
              </mc:Fallback>
            </mc:AlternateContent>
          </a:graphicData>
        </a:graphic>
      </p:graphicFrame>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Zero-Normalization / Standardization</a:t>
            </a:r>
            <a:endParaRPr lang="en-US" dirty="0"/>
          </a:p>
        </p:txBody>
      </p:sp>
      <p:sp>
        <p:nvSpPr>
          <p:cNvPr id="3" name="Content Placeholder 2"/>
          <p:cNvSpPr>
            <a:spLocks noGrp="1"/>
          </p:cNvSpPr>
          <p:nvPr>
            <p:ph idx="1"/>
          </p:nvPr>
        </p:nvSpPr>
        <p:spPr>
          <a:xfrm>
            <a:off x="1572695" y="2076299"/>
            <a:ext cx="8229600" cy="4525963"/>
          </a:xfrm>
        </p:spPr>
        <p:txBody>
          <a:bodyPr>
            <a:normAutofit/>
          </a:bodyPr>
          <a:lstStyle/>
          <a:p>
            <a:pPr marL="0" indent="0">
              <a:buNone/>
            </a:pPr>
            <a:endParaRPr lang="en-US" dirty="0"/>
          </a:p>
        </p:txBody>
      </p:sp>
      <p:sp>
        <p:nvSpPr>
          <p:cNvPr id="9" name="Circular Arrow 8"/>
          <p:cNvSpPr/>
          <p:nvPr/>
        </p:nvSpPr>
        <p:spPr>
          <a:xfrm rot="420220" flipH="1">
            <a:off x="5314443" y="2706398"/>
            <a:ext cx="4293812" cy="3445478"/>
          </a:xfrm>
          <a:prstGeom prst="circularArrow">
            <a:avLst>
              <a:gd name="adj1" fmla="val 4215"/>
              <a:gd name="adj2" fmla="val 971679"/>
              <a:gd name="adj3" fmla="val 17905064"/>
              <a:gd name="adj4" fmla="val 10628172"/>
              <a:gd name="adj5" fmla="val 80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Object 3">
            <a:extLst>
              <a:ext uri="{FF2B5EF4-FFF2-40B4-BE49-F238E27FC236}">
                <a16:creationId xmlns:a16="http://schemas.microsoft.com/office/drawing/2014/main" id="{C5509EF1-E617-6979-AA04-A2FE3DBC02EC}"/>
              </a:ext>
            </a:extLst>
          </p:cNvPr>
          <p:cNvGraphicFramePr>
            <a:graphicFrameLocks noChangeAspect="1"/>
          </p:cNvGraphicFramePr>
          <p:nvPr>
            <p:extLst>
              <p:ext uri="{D42A27DB-BD31-4B8C-83A1-F6EECF244321}">
                <p14:modId xmlns:p14="http://schemas.microsoft.com/office/powerpoint/2010/main" val="2154156202"/>
              </p:ext>
            </p:extLst>
          </p:nvPr>
        </p:nvGraphicFramePr>
        <p:xfrm>
          <a:off x="1572695" y="2076299"/>
          <a:ext cx="7331075" cy="3429000"/>
        </p:xfrm>
        <a:graphic>
          <a:graphicData uri="http://schemas.openxmlformats.org/presentationml/2006/ole">
            <mc:AlternateContent xmlns:mc="http://schemas.openxmlformats.org/markup-compatibility/2006">
              <mc:Choice xmlns:v="urn:schemas-microsoft-com:vml" Requires="v">
                <p:oleObj name="Bitmap Image" r:id="rId2" imgW="7330320" imgH="3429000" progId="PBrush">
                  <p:embed/>
                </p:oleObj>
              </mc:Choice>
              <mc:Fallback>
                <p:oleObj name="Bitmap Image" r:id="rId2" imgW="7330320" imgH="3429000" progId="PBrush">
                  <p:embed/>
                  <p:pic>
                    <p:nvPicPr>
                      <p:cNvPr id="0" name=""/>
                      <p:cNvPicPr/>
                      <p:nvPr/>
                    </p:nvPicPr>
                    <p:blipFill>
                      <a:blip r:embed="rId3"/>
                      <a:stretch>
                        <a:fillRect/>
                      </a:stretch>
                    </p:blipFill>
                    <p:spPr>
                      <a:xfrm>
                        <a:off x="1572695" y="2076299"/>
                        <a:ext cx="7331075" cy="3429000"/>
                      </a:xfrm>
                      <a:prstGeom prst="rect">
                        <a:avLst/>
                      </a:prstGeom>
                    </p:spPr>
                  </p:pic>
                </p:oleObj>
              </mc:Fallback>
            </mc:AlternateContent>
          </a:graphicData>
        </a:graphic>
      </p:graphicFrame>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34065"/>
          </a:xfrm>
        </p:spPr>
        <p:txBody>
          <a:bodyPr/>
          <a:lstStyle/>
          <a:p>
            <a:r>
              <a:rPr lang="en-IN" dirty="0"/>
              <a:t>Feature Transformation</a:t>
            </a:r>
            <a:endParaRPr lang="en-US" dirty="0"/>
          </a:p>
        </p:txBody>
      </p:sp>
      <p:sp>
        <p:nvSpPr>
          <p:cNvPr id="3" name="Content Placeholder 2"/>
          <p:cNvSpPr>
            <a:spLocks noGrp="1"/>
          </p:cNvSpPr>
          <p:nvPr>
            <p:ph idx="1"/>
          </p:nvPr>
        </p:nvSpPr>
        <p:spPr>
          <a:xfrm>
            <a:off x="232379" y="1543665"/>
            <a:ext cx="8229600" cy="4876800"/>
          </a:xfrm>
        </p:spPr>
        <p:txBody>
          <a:bodyPr>
            <a:normAutofit/>
          </a:bodyPr>
          <a:lstStyle/>
          <a:p>
            <a:r>
              <a:rPr lang="en-US" dirty="0"/>
              <a:t>What: Map feature values to new set of values</a:t>
            </a:r>
          </a:p>
          <a:p>
            <a:r>
              <a:rPr lang="en-US" dirty="0"/>
              <a:t>Why: Have data in format suitable for analysis</a:t>
            </a:r>
          </a:p>
          <a:p>
            <a:r>
              <a:rPr lang="en-US" dirty="0"/>
              <a:t>Caveat: Take care not to filter out important characteristics of data</a:t>
            </a:r>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34065"/>
          </a:xfrm>
        </p:spPr>
        <p:txBody>
          <a:bodyPr/>
          <a:lstStyle/>
          <a:p>
            <a:pPr algn="ctr"/>
            <a:r>
              <a:rPr lang="en-IN" dirty="0"/>
              <a:t>Dimensionality Reduction</a:t>
            </a:r>
            <a:endParaRPr lang="en-US" dirty="0"/>
          </a:p>
        </p:txBody>
      </p:sp>
      <p:sp>
        <p:nvSpPr>
          <p:cNvPr id="3" name="Content Placeholder 2"/>
          <p:cNvSpPr>
            <a:spLocks noGrp="1"/>
          </p:cNvSpPr>
          <p:nvPr>
            <p:ph idx="1"/>
          </p:nvPr>
        </p:nvSpPr>
        <p:spPr>
          <a:xfrm>
            <a:off x="2237556" y="1543665"/>
            <a:ext cx="3108160" cy="3717925"/>
          </a:xfrm>
        </p:spPr>
        <p:txBody>
          <a:bodyPr>
            <a:normAutofit/>
          </a:bodyPr>
          <a:lstStyle/>
          <a:p>
            <a:pPr marL="0" indent="0">
              <a:buNone/>
            </a:pPr>
            <a:endParaRPr lang="en-US" dirty="0"/>
          </a:p>
        </p:txBody>
      </p:sp>
      <p:graphicFrame>
        <p:nvGraphicFramePr>
          <p:cNvPr id="4" name="Object 3">
            <a:extLst>
              <a:ext uri="{FF2B5EF4-FFF2-40B4-BE49-F238E27FC236}">
                <a16:creationId xmlns:a16="http://schemas.microsoft.com/office/drawing/2014/main" id="{64E1790C-6D62-9A4C-4030-E5535F6E6E67}"/>
              </a:ext>
            </a:extLst>
          </p:cNvPr>
          <p:cNvGraphicFramePr>
            <a:graphicFrameLocks noChangeAspect="1"/>
          </p:cNvGraphicFramePr>
          <p:nvPr>
            <p:extLst>
              <p:ext uri="{D42A27DB-BD31-4B8C-83A1-F6EECF244321}">
                <p14:modId xmlns:p14="http://schemas.microsoft.com/office/powerpoint/2010/main" val="1027241924"/>
              </p:ext>
            </p:extLst>
          </p:nvPr>
        </p:nvGraphicFramePr>
        <p:xfrm>
          <a:off x="982662" y="1543664"/>
          <a:ext cx="5113338" cy="3717925"/>
        </p:xfrm>
        <a:graphic>
          <a:graphicData uri="http://schemas.openxmlformats.org/presentationml/2006/ole">
            <mc:AlternateContent xmlns:mc="http://schemas.openxmlformats.org/markup-compatibility/2006">
              <mc:Choice xmlns:v="urn:schemas-microsoft-com:vml" Requires="v">
                <p:oleObj name="Bitmap Image" r:id="rId2" imgW="5113080" imgH="3718440" progId="PBrush">
                  <p:embed/>
                </p:oleObj>
              </mc:Choice>
              <mc:Fallback>
                <p:oleObj name="Bitmap Image" r:id="rId2" imgW="5113080" imgH="3718440" progId="PBrush">
                  <p:embed/>
                  <p:pic>
                    <p:nvPicPr>
                      <p:cNvPr id="0" name=""/>
                      <p:cNvPicPr/>
                      <p:nvPr/>
                    </p:nvPicPr>
                    <p:blipFill>
                      <a:blip r:embed="rId3"/>
                      <a:stretch>
                        <a:fillRect/>
                      </a:stretch>
                    </p:blipFill>
                    <p:spPr>
                      <a:xfrm>
                        <a:off x="982662" y="1543664"/>
                        <a:ext cx="5113338" cy="371792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BDC97FC6-A8F6-A511-17BF-B42E347AB8ED}"/>
              </a:ext>
            </a:extLst>
          </p:cNvPr>
          <p:cNvGraphicFramePr>
            <a:graphicFrameLocks noChangeAspect="1"/>
          </p:cNvGraphicFramePr>
          <p:nvPr>
            <p:extLst>
              <p:ext uri="{D42A27DB-BD31-4B8C-83A1-F6EECF244321}">
                <p14:modId xmlns:p14="http://schemas.microsoft.com/office/powerpoint/2010/main" val="3233714117"/>
              </p:ext>
            </p:extLst>
          </p:nvPr>
        </p:nvGraphicFramePr>
        <p:xfrm>
          <a:off x="6096000" y="1722437"/>
          <a:ext cx="6035675" cy="3413125"/>
        </p:xfrm>
        <a:graphic>
          <a:graphicData uri="http://schemas.openxmlformats.org/presentationml/2006/ole">
            <mc:AlternateContent xmlns:mc="http://schemas.openxmlformats.org/markup-compatibility/2006">
              <mc:Choice xmlns:v="urn:schemas-microsoft-com:vml" Requires="v">
                <p:oleObj name="Bitmap Image" r:id="rId4" imgW="6035040" imgH="3413880" progId="PBrush">
                  <p:embed/>
                </p:oleObj>
              </mc:Choice>
              <mc:Fallback>
                <p:oleObj name="Bitmap Image" r:id="rId4" imgW="6035040" imgH="3413880" progId="PBrush">
                  <p:embed/>
                  <p:pic>
                    <p:nvPicPr>
                      <p:cNvPr id="0" name=""/>
                      <p:cNvPicPr/>
                      <p:nvPr/>
                    </p:nvPicPr>
                    <p:blipFill>
                      <a:blip r:embed="rId5"/>
                      <a:stretch>
                        <a:fillRect/>
                      </a:stretch>
                    </p:blipFill>
                    <p:spPr>
                      <a:xfrm>
                        <a:off x="6096000" y="1722437"/>
                        <a:ext cx="6035675" cy="3413125"/>
                      </a:xfrm>
                      <a:prstGeom prst="rect">
                        <a:avLst/>
                      </a:prstGeom>
                    </p:spPr>
                  </p:pic>
                </p:oleObj>
              </mc:Fallback>
            </mc:AlternateContent>
          </a:graphicData>
        </a:graphic>
      </p:graphicFrame>
    </p:spTree>
    <p:extLst>
      <p:ext uri="{BB962C8B-B14F-4D97-AF65-F5344CB8AC3E}">
        <p14:creationId xmlns:p14="http://schemas.microsoft.com/office/powerpoint/2010/main" val="35380581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7FB172C3-250A-3829-E315-1136E176F044}"/>
              </a:ext>
            </a:extLst>
          </p:cNvPr>
          <p:cNvGraphicFramePr>
            <a:graphicFrameLocks noChangeAspect="1"/>
          </p:cNvGraphicFramePr>
          <p:nvPr>
            <p:extLst>
              <p:ext uri="{D42A27DB-BD31-4B8C-83A1-F6EECF244321}">
                <p14:modId xmlns:p14="http://schemas.microsoft.com/office/powerpoint/2010/main" val="3218783729"/>
              </p:ext>
            </p:extLst>
          </p:nvPr>
        </p:nvGraphicFramePr>
        <p:xfrm>
          <a:off x="1985963" y="668595"/>
          <a:ext cx="8221662" cy="4767006"/>
        </p:xfrm>
        <a:graphic>
          <a:graphicData uri="http://schemas.openxmlformats.org/presentationml/2006/ole">
            <mc:AlternateContent xmlns:mc="http://schemas.openxmlformats.org/markup-compatibility/2006">
              <mc:Choice xmlns:v="urn:schemas-microsoft-com:vml" Requires="v">
                <p:oleObj name="Bitmap Image" r:id="rId2" imgW="8222040" imgH="4015800" progId="PBrush">
                  <p:embed/>
                </p:oleObj>
              </mc:Choice>
              <mc:Fallback>
                <p:oleObj name="Bitmap Image" r:id="rId2" imgW="8222040" imgH="4015800" progId="PBrush">
                  <p:embed/>
                  <p:pic>
                    <p:nvPicPr>
                      <p:cNvPr id="0" name=""/>
                      <p:cNvPicPr/>
                      <p:nvPr/>
                    </p:nvPicPr>
                    <p:blipFill>
                      <a:blip r:embed="rId3"/>
                      <a:stretch>
                        <a:fillRect/>
                      </a:stretch>
                    </p:blipFill>
                    <p:spPr>
                      <a:xfrm>
                        <a:off x="1985963" y="668595"/>
                        <a:ext cx="8221662" cy="4767006"/>
                      </a:xfrm>
                      <a:prstGeom prst="rect">
                        <a:avLst/>
                      </a:prstGeom>
                    </p:spPr>
                  </p:pic>
                </p:oleObj>
              </mc:Fallback>
            </mc:AlternateContent>
          </a:graphicData>
        </a:graphic>
      </p:graphicFrame>
    </p:spTree>
    <p:extLst>
      <p:ext uri="{BB962C8B-B14F-4D97-AF65-F5344CB8AC3E}">
        <p14:creationId xmlns:p14="http://schemas.microsoft.com/office/powerpoint/2010/main" val="3161371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85800"/>
          </a:xfrm>
        </p:spPr>
        <p:txBody>
          <a:bodyPr/>
          <a:lstStyle/>
          <a:p>
            <a:r>
              <a:rPr lang="en-IN" dirty="0"/>
              <a:t>Principal Component Analysis</a:t>
            </a:r>
            <a:endParaRPr lang="en-US" dirty="0"/>
          </a:p>
        </p:txBody>
      </p:sp>
      <p:sp>
        <p:nvSpPr>
          <p:cNvPr id="3" name="Content Placeholder 2"/>
          <p:cNvSpPr>
            <a:spLocks noGrp="1"/>
          </p:cNvSpPr>
          <p:nvPr>
            <p:ph idx="1"/>
          </p:nvPr>
        </p:nvSpPr>
        <p:spPr>
          <a:xfrm>
            <a:off x="781665" y="1542356"/>
            <a:ext cx="8229600" cy="4525963"/>
          </a:xfrm>
        </p:spPr>
        <p:txBody>
          <a:bodyPr/>
          <a:lstStyle/>
          <a:p>
            <a:pPr marL="0" indent="0">
              <a:buNone/>
            </a:pPr>
            <a:endParaRPr lang="en-US" b="1" dirty="0"/>
          </a:p>
        </p:txBody>
      </p:sp>
      <p:graphicFrame>
        <p:nvGraphicFramePr>
          <p:cNvPr id="6" name="Object 5">
            <a:extLst>
              <a:ext uri="{FF2B5EF4-FFF2-40B4-BE49-F238E27FC236}">
                <a16:creationId xmlns:a16="http://schemas.microsoft.com/office/drawing/2014/main" id="{1D8F940E-E87B-7D73-078F-778F45DB275E}"/>
              </a:ext>
            </a:extLst>
          </p:cNvPr>
          <p:cNvGraphicFramePr>
            <a:graphicFrameLocks noChangeAspect="1"/>
          </p:cNvGraphicFramePr>
          <p:nvPr>
            <p:extLst>
              <p:ext uri="{D42A27DB-BD31-4B8C-83A1-F6EECF244321}">
                <p14:modId xmlns:p14="http://schemas.microsoft.com/office/powerpoint/2010/main" val="1189734550"/>
              </p:ext>
            </p:extLst>
          </p:nvPr>
        </p:nvGraphicFramePr>
        <p:xfrm>
          <a:off x="781665" y="1542356"/>
          <a:ext cx="4884737" cy="4076700"/>
        </p:xfrm>
        <a:graphic>
          <a:graphicData uri="http://schemas.openxmlformats.org/presentationml/2006/ole">
            <mc:AlternateContent xmlns:mc="http://schemas.openxmlformats.org/markup-compatibility/2006">
              <mc:Choice xmlns:v="urn:schemas-microsoft-com:vml" Requires="v">
                <p:oleObj name="Bitmap Image" r:id="rId2" imgW="4884480" imgH="4076640" progId="PBrush">
                  <p:embed/>
                </p:oleObj>
              </mc:Choice>
              <mc:Fallback>
                <p:oleObj name="Bitmap Image" r:id="rId2" imgW="4884480" imgH="4076640" progId="PBrush">
                  <p:embed/>
                  <p:pic>
                    <p:nvPicPr>
                      <p:cNvPr id="0" name=""/>
                      <p:cNvPicPr/>
                      <p:nvPr/>
                    </p:nvPicPr>
                    <p:blipFill>
                      <a:blip r:embed="rId3"/>
                      <a:stretch>
                        <a:fillRect/>
                      </a:stretch>
                    </p:blipFill>
                    <p:spPr>
                      <a:xfrm>
                        <a:off x="781665" y="1542356"/>
                        <a:ext cx="4884737" cy="407670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78B3A750-70CD-C290-CADB-43D891AD845F}"/>
              </a:ext>
            </a:extLst>
          </p:cNvPr>
          <p:cNvGraphicFramePr>
            <a:graphicFrameLocks noChangeAspect="1"/>
          </p:cNvGraphicFramePr>
          <p:nvPr>
            <p:extLst>
              <p:ext uri="{D42A27DB-BD31-4B8C-83A1-F6EECF244321}">
                <p14:modId xmlns:p14="http://schemas.microsoft.com/office/powerpoint/2010/main" val="913927588"/>
              </p:ext>
            </p:extLst>
          </p:nvPr>
        </p:nvGraphicFramePr>
        <p:xfrm>
          <a:off x="5666402" y="1580456"/>
          <a:ext cx="4824413" cy="4038600"/>
        </p:xfrm>
        <a:graphic>
          <a:graphicData uri="http://schemas.openxmlformats.org/presentationml/2006/ole">
            <mc:AlternateContent xmlns:mc="http://schemas.openxmlformats.org/markup-compatibility/2006">
              <mc:Choice xmlns:v="urn:schemas-microsoft-com:vml" Requires="v">
                <p:oleObj name="Bitmap Image" r:id="rId4" imgW="4823640" imgH="4038480" progId="PBrush">
                  <p:embed/>
                </p:oleObj>
              </mc:Choice>
              <mc:Fallback>
                <p:oleObj name="Bitmap Image" r:id="rId4" imgW="4823640" imgH="4038480" progId="PBrush">
                  <p:embed/>
                  <p:pic>
                    <p:nvPicPr>
                      <p:cNvPr id="0" name=""/>
                      <p:cNvPicPr/>
                      <p:nvPr/>
                    </p:nvPicPr>
                    <p:blipFill>
                      <a:blip r:embed="rId5"/>
                      <a:stretch>
                        <a:fillRect/>
                      </a:stretch>
                    </p:blipFill>
                    <p:spPr>
                      <a:xfrm>
                        <a:off x="5666402" y="1580456"/>
                        <a:ext cx="4824413" cy="4038600"/>
                      </a:xfrm>
                      <a:prstGeom prst="rect">
                        <a:avLst/>
                      </a:prstGeom>
                    </p:spPr>
                  </p:pic>
                </p:oleObj>
              </mc:Fallback>
            </mc:AlternateContent>
          </a:graphicData>
        </a:graphic>
      </p:graphicFrame>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4160" y="666136"/>
            <a:ext cx="8458200" cy="5029200"/>
          </a:xfrm>
        </p:spPr>
        <p:txBody>
          <a:bodyPr/>
          <a:lstStyle/>
          <a:p>
            <a:endParaRPr lang="en-US" dirty="0"/>
          </a:p>
        </p:txBody>
      </p:sp>
      <p:graphicFrame>
        <p:nvGraphicFramePr>
          <p:cNvPr id="6" name="Object 5">
            <a:extLst>
              <a:ext uri="{FF2B5EF4-FFF2-40B4-BE49-F238E27FC236}">
                <a16:creationId xmlns:a16="http://schemas.microsoft.com/office/drawing/2014/main" id="{EFEF9D14-E3D9-31E5-3045-B892AFBE3CD4}"/>
              </a:ext>
            </a:extLst>
          </p:cNvPr>
          <p:cNvGraphicFramePr>
            <a:graphicFrameLocks noChangeAspect="1"/>
          </p:cNvGraphicFramePr>
          <p:nvPr>
            <p:extLst>
              <p:ext uri="{D42A27DB-BD31-4B8C-83A1-F6EECF244321}">
                <p14:modId xmlns:p14="http://schemas.microsoft.com/office/powerpoint/2010/main" val="639828540"/>
              </p:ext>
            </p:extLst>
          </p:nvPr>
        </p:nvGraphicFramePr>
        <p:xfrm>
          <a:off x="714160" y="666136"/>
          <a:ext cx="5558821" cy="4068763"/>
        </p:xfrm>
        <a:graphic>
          <a:graphicData uri="http://schemas.openxmlformats.org/presentationml/2006/ole">
            <mc:AlternateContent xmlns:mc="http://schemas.openxmlformats.org/markup-compatibility/2006">
              <mc:Choice xmlns:v="urn:schemas-microsoft-com:vml" Requires="v">
                <p:oleObj name="Bitmap Image" r:id="rId2" imgW="4922640" imgH="4069080" progId="PBrush">
                  <p:embed/>
                </p:oleObj>
              </mc:Choice>
              <mc:Fallback>
                <p:oleObj name="Bitmap Image" r:id="rId2" imgW="4922640" imgH="4069080" progId="PBrush">
                  <p:embed/>
                  <p:pic>
                    <p:nvPicPr>
                      <p:cNvPr id="0" name=""/>
                      <p:cNvPicPr/>
                      <p:nvPr/>
                    </p:nvPicPr>
                    <p:blipFill>
                      <a:blip r:embed="rId3"/>
                      <a:stretch>
                        <a:fillRect/>
                      </a:stretch>
                    </p:blipFill>
                    <p:spPr>
                      <a:xfrm>
                        <a:off x="714160" y="666136"/>
                        <a:ext cx="5558821" cy="4068763"/>
                      </a:xfrm>
                      <a:prstGeom prst="rect">
                        <a:avLst/>
                      </a:prstGeom>
                    </p:spPr>
                  </p:pic>
                </p:oleObj>
              </mc:Fallback>
            </mc:AlternateContent>
          </a:graphicData>
        </a:graphic>
      </p:graphicFrame>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24232"/>
          </a:xfrm>
        </p:spPr>
        <p:txBody>
          <a:bodyPr/>
          <a:lstStyle/>
          <a:p>
            <a:r>
              <a:rPr lang="en-US" dirty="0"/>
              <a:t>PCA Main Points</a:t>
            </a:r>
          </a:p>
        </p:txBody>
      </p:sp>
      <p:sp>
        <p:nvSpPr>
          <p:cNvPr id="3" name="Content Placeholder 2"/>
          <p:cNvSpPr>
            <a:spLocks noGrp="1"/>
          </p:cNvSpPr>
          <p:nvPr>
            <p:ph idx="1"/>
          </p:nvPr>
        </p:nvSpPr>
        <p:spPr>
          <a:xfrm>
            <a:off x="677334" y="1533832"/>
            <a:ext cx="8686800" cy="4525963"/>
          </a:xfrm>
        </p:spPr>
        <p:txBody>
          <a:bodyPr/>
          <a:lstStyle/>
          <a:p>
            <a:r>
              <a:rPr lang="en-US" dirty="0"/>
              <a:t>Finds a new coordinate system such that</a:t>
            </a:r>
          </a:p>
          <a:p>
            <a:r>
              <a:rPr lang="en-US" dirty="0"/>
              <a:t>PC1 captures greatest variance</a:t>
            </a:r>
          </a:p>
          <a:p>
            <a:r>
              <a:rPr lang="en-US" dirty="0"/>
              <a:t>PC2 captures second greatest variance, etc.</a:t>
            </a:r>
          </a:p>
          <a:p>
            <a:r>
              <a:rPr lang="en-US" dirty="0"/>
              <a:t>First few PCs capture most of variance</a:t>
            </a:r>
          </a:p>
          <a:p>
            <a:r>
              <a:rPr lang="en-US" dirty="0"/>
              <a:t>Define lower-dimensional space for data.</a:t>
            </a:r>
            <a:endParaRPr lang="en-US" dirty="0">
              <a:sym typeface="Wingdings" pitchFamily="2" charset="2"/>
            </a:endParaRP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Example</a:t>
            </a:r>
            <a:endParaRPr lang="en-US" dirty="0"/>
          </a:p>
        </p:txBody>
      </p:sp>
      <p:sp>
        <p:nvSpPr>
          <p:cNvPr id="3" name="Content Placeholder 2"/>
          <p:cNvSpPr>
            <a:spLocks noGrp="1"/>
          </p:cNvSpPr>
          <p:nvPr>
            <p:ph idx="1"/>
          </p:nvPr>
        </p:nvSpPr>
        <p:spPr>
          <a:xfrm>
            <a:off x="467032" y="2013155"/>
            <a:ext cx="8229600" cy="5029200"/>
          </a:xfrm>
        </p:spPr>
        <p:txBody>
          <a:bodyPr>
            <a:normAutofit/>
          </a:bodyPr>
          <a:lstStyle/>
          <a:p>
            <a:r>
              <a:rPr lang="en-IN" dirty="0"/>
              <a:t>Original dimensions </a:t>
            </a:r>
          </a:p>
          <a:p>
            <a:pPr marL="0" indent="0">
              <a:buNone/>
            </a:pPr>
            <a:r>
              <a:rPr lang="en-IN" dirty="0"/>
              <a:t>Income, age, occupation, etc. </a:t>
            </a:r>
          </a:p>
          <a:p>
            <a:r>
              <a:rPr lang="en-IN" dirty="0"/>
              <a:t>New dimensions PC1, PC2, PC3, etc. </a:t>
            </a:r>
          </a:p>
          <a:p>
            <a:r>
              <a:rPr lang="en-IN" dirty="0"/>
              <a:t>More difficult to interpret!</a:t>
            </a:r>
            <a:endParaRPr lang="en-US" dirty="0"/>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254970"/>
            <a:ext cx="8534400" cy="757752"/>
          </a:xfrm>
        </p:spPr>
        <p:txBody>
          <a:bodyPr>
            <a:normAutofit/>
          </a:bodyPr>
          <a:lstStyle/>
          <a:p>
            <a:r>
              <a:rPr lang="en-IN" dirty="0"/>
              <a:t>Classification Overview</a:t>
            </a:r>
            <a:endParaRPr lang="en-US" dirty="0"/>
          </a:p>
        </p:txBody>
      </p:sp>
      <p:sp>
        <p:nvSpPr>
          <p:cNvPr id="3" name="Content Placeholder 2"/>
          <p:cNvSpPr>
            <a:spLocks noGrp="1"/>
          </p:cNvSpPr>
          <p:nvPr>
            <p:ph idx="1"/>
          </p:nvPr>
        </p:nvSpPr>
        <p:spPr>
          <a:xfrm>
            <a:off x="677333" y="1388139"/>
            <a:ext cx="9128125" cy="4653224"/>
          </a:xfrm>
          <a:noFill/>
        </p:spPr>
        <p:txBody>
          <a:bodyPr/>
          <a:lstStyle/>
          <a:p>
            <a:pPr marL="0" indent="0">
              <a:buNone/>
            </a:pPr>
            <a:endParaRPr lang="en-US" dirty="0"/>
          </a:p>
        </p:txBody>
      </p:sp>
      <p:graphicFrame>
        <p:nvGraphicFramePr>
          <p:cNvPr id="4" name="Object 3">
            <a:extLst>
              <a:ext uri="{FF2B5EF4-FFF2-40B4-BE49-F238E27FC236}">
                <a16:creationId xmlns:a16="http://schemas.microsoft.com/office/drawing/2014/main" id="{F02249D9-91EC-20CC-0A48-9E4CFFF85FDD}"/>
              </a:ext>
            </a:extLst>
          </p:cNvPr>
          <p:cNvGraphicFramePr>
            <a:graphicFrameLocks noChangeAspect="1"/>
          </p:cNvGraphicFramePr>
          <p:nvPr>
            <p:extLst>
              <p:ext uri="{D42A27DB-BD31-4B8C-83A1-F6EECF244321}">
                <p14:modId xmlns:p14="http://schemas.microsoft.com/office/powerpoint/2010/main" val="3467930334"/>
              </p:ext>
            </p:extLst>
          </p:nvPr>
        </p:nvGraphicFramePr>
        <p:xfrm>
          <a:off x="677333" y="1388139"/>
          <a:ext cx="9128125" cy="5067300"/>
        </p:xfrm>
        <a:graphic>
          <a:graphicData uri="http://schemas.openxmlformats.org/presentationml/2006/ole">
            <mc:AlternateContent xmlns:mc="http://schemas.openxmlformats.org/markup-compatibility/2006">
              <mc:Choice xmlns:v="urn:schemas-microsoft-com:vml" Requires="v">
                <p:oleObj name="Bitmap Image" r:id="rId2" imgW="9128880" imgH="5067360" progId="PBrush">
                  <p:embed/>
                </p:oleObj>
              </mc:Choice>
              <mc:Fallback>
                <p:oleObj name="Bitmap Image" r:id="rId2" imgW="9128880" imgH="5067360" progId="PBrush">
                  <p:embed/>
                  <p:pic>
                    <p:nvPicPr>
                      <p:cNvPr id="0" name=""/>
                      <p:cNvPicPr/>
                      <p:nvPr/>
                    </p:nvPicPr>
                    <p:blipFill>
                      <a:blip r:embed="rId3"/>
                      <a:stretch>
                        <a:fillRect/>
                      </a:stretch>
                    </p:blipFill>
                    <p:spPr>
                      <a:xfrm>
                        <a:off x="677333" y="1388139"/>
                        <a:ext cx="9128125" cy="5067300"/>
                      </a:xfrm>
                      <a:prstGeom prst="rect">
                        <a:avLst/>
                      </a:prstGeom>
                    </p:spPr>
                  </p:pic>
                </p:oleObj>
              </mc:Fallback>
            </mc:AlternateContent>
          </a:graphicData>
        </a:graphic>
      </p:graphicFrame>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04568"/>
          </a:xfrm>
        </p:spPr>
        <p:txBody>
          <a:bodyPr/>
          <a:lstStyle/>
          <a:p>
            <a:r>
              <a:rPr lang="en-US" dirty="0"/>
              <a:t>Data for Classification</a:t>
            </a:r>
          </a:p>
        </p:txBody>
      </p:sp>
      <p:sp>
        <p:nvSpPr>
          <p:cNvPr id="5" name="Content Placeholder 4">
            <a:extLst>
              <a:ext uri="{FF2B5EF4-FFF2-40B4-BE49-F238E27FC236}">
                <a16:creationId xmlns:a16="http://schemas.microsoft.com/office/drawing/2014/main" id="{DAE263EB-EF7F-449D-90C5-4B18DD5AA601}"/>
              </a:ext>
            </a:extLst>
          </p:cNvPr>
          <p:cNvSpPr>
            <a:spLocks noGrp="1"/>
          </p:cNvSpPr>
          <p:nvPr>
            <p:ph idx="1"/>
          </p:nvPr>
        </p:nvSpPr>
        <p:spPr/>
        <p:txBody>
          <a:bodyPr/>
          <a:lstStyle/>
          <a:p>
            <a:endParaRPr lang="en-IN" dirty="0"/>
          </a:p>
        </p:txBody>
      </p:sp>
      <p:graphicFrame>
        <p:nvGraphicFramePr>
          <p:cNvPr id="6" name="Object 5">
            <a:extLst>
              <a:ext uri="{FF2B5EF4-FFF2-40B4-BE49-F238E27FC236}">
                <a16:creationId xmlns:a16="http://schemas.microsoft.com/office/drawing/2014/main" id="{636E1115-4824-420A-5031-2EAE83E70F94}"/>
              </a:ext>
            </a:extLst>
          </p:cNvPr>
          <p:cNvGraphicFramePr>
            <a:graphicFrameLocks noChangeAspect="1"/>
          </p:cNvGraphicFramePr>
          <p:nvPr>
            <p:extLst>
              <p:ext uri="{D42A27DB-BD31-4B8C-83A1-F6EECF244321}">
                <p14:modId xmlns:p14="http://schemas.microsoft.com/office/powerpoint/2010/main" val="2576736705"/>
              </p:ext>
            </p:extLst>
          </p:nvPr>
        </p:nvGraphicFramePr>
        <p:xfrm>
          <a:off x="761827" y="1514168"/>
          <a:ext cx="8512175" cy="4899025"/>
        </p:xfrm>
        <a:graphic>
          <a:graphicData uri="http://schemas.openxmlformats.org/presentationml/2006/ole">
            <mc:AlternateContent xmlns:mc="http://schemas.openxmlformats.org/markup-compatibility/2006">
              <mc:Choice xmlns:v="urn:schemas-microsoft-com:vml" Requires="v">
                <p:oleObj name="Bitmap Image" r:id="rId2" imgW="8511480" imgH="4899600" progId="PBrush">
                  <p:embed/>
                </p:oleObj>
              </mc:Choice>
              <mc:Fallback>
                <p:oleObj name="Bitmap Image" r:id="rId2" imgW="8511480" imgH="4899600" progId="PBrush">
                  <p:embed/>
                  <p:pic>
                    <p:nvPicPr>
                      <p:cNvPr id="0" name=""/>
                      <p:cNvPicPr/>
                      <p:nvPr/>
                    </p:nvPicPr>
                    <p:blipFill>
                      <a:blip r:embed="rId3"/>
                      <a:stretch>
                        <a:fillRect/>
                      </a:stretch>
                    </p:blipFill>
                    <p:spPr>
                      <a:xfrm>
                        <a:off x="761827" y="1514168"/>
                        <a:ext cx="8512175" cy="4899025"/>
                      </a:xfrm>
                      <a:prstGeom prst="rect">
                        <a:avLst/>
                      </a:prstGeom>
                    </p:spPr>
                  </p:pic>
                </p:oleObj>
              </mc:Fallback>
            </mc:AlternateContent>
          </a:graphicData>
        </a:graphic>
      </p:graphicFrame>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37419"/>
          </a:xfrm>
        </p:spPr>
        <p:txBody>
          <a:bodyPr/>
          <a:lstStyle/>
          <a:p>
            <a:r>
              <a:rPr lang="en-IN" dirty="0"/>
              <a:t>Classification is Supervised</a:t>
            </a:r>
            <a:endParaRPr lang="en-US" dirty="0"/>
          </a:p>
        </p:txBody>
      </p:sp>
      <p:sp>
        <p:nvSpPr>
          <p:cNvPr id="3" name="Content Placeholder 2"/>
          <p:cNvSpPr>
            <a:spLocks noGrp="1"/>
          </p:cNvSpPr>
          <p:nvPr>
            <p:ph idx="1"/>
          </p:nvPr>
        </p:nvSpPr>
        <p:spPr>
          <a:xfrm>
            <a:off x="677334" y="1526421"/>
            <a:ext cx="8686800" cy="4953000"/>
          </a:xfrm>
        </p:spPr>
        <p:txBody>
          <a:bodyPr/>
          <a:lstStyle/>
          <a:p>
            <a:pPr marL="0" indent="0">
              <a:buNone/>
            </a:pPr>
            <a:endParaRPr lang="en-US" dirty="0"/>
          </a:p>
        </p:txBody>
      </p:sp>
      <p:graphicFrame>
        <p:nvGraphicFramePr>
          <p:cNvPr id="5" name="Object 4">
            <a:extLst>
              <a:ext uri="{FF2B5EF4-FFF2-40B4-BE49-F238E27FC236}">
                <a16:creationId xmlns:a16="http://schemas.microsoft.com/office/drawing/2014/main" id="{F3C0384F-BE56-9C5E-5AD0-60944AEE03C3}"/>
              </a:ext>
            </a:extLst>
          </p:cNvPr>
          <p:cNvGraphicFramePr>
            <a:graphicFrameLocks noChangeAspect="1"/>
          </p:cNvGraphicFramePr>
          <p:nvPr>
            <p:extLst>
              <p:ext uri="{D42A27DB-BD31-4B8C-83A1-F6EECF244321}">
                <p14:modId xmlns:p14="http://schemas.microsoft.com/office/powerpoint/2010/main" val="4243852683"/>
              </p:ext>
            </p:extLst>
          </p:nvPr>
        </p:nvGraphicFramePr>
        <p:xfrm>
          <a:off x="755958" y="1526421"/>
          <a:ext cx="6430963" cy="4259263"/>
        </p:xfrm>
        <a:graphic>
          <a:graphicData uri="http://schemas.openxmlformats.org/presentationml/2006/ole">
            <mc:AlternateContent xmlns:mc="http://schemas.openxmlformats.org/markup-compatibility/2006">
              <mc:Choice xmlns:v="urn:schemas-microsoft-com:vml" Requires="v">
                <p:oleObj name="Bitmap Image" r:id="rId2" imgW="6431400" imgH="4259520" progId="PBrush">
                  <p:embed/>
                </p:oleObj>
              </mc:Choice>
              <mc:Fallback>
                <p:oleObj name="Bitmap Image" r:id="rId2" imgW="6431400" imgH="4259520" progId="PBrush">
                  <p:embed/>
                  <p:pic>
                    <p:nvPicPr>
                      <p:cNvPr id="0" name=""/>
                      <p:cNvPicPr/>
                      <p:nvPr/>
                    </p:nvPicPr>
                    <p:blipFill>
                      <a:blip r:embed="rId3"/>
                      <a:stretch>
                        <a:fillRect/>
                      </a:stretch>
                    </p:blipFill>
                    <p:spPr>
                      <a:xfrm>
                        <a:off x="755958" y="1526421"/>
                        <a:ext cx="6430963" cy="4259263"/>
                      </a:xfrm>
                      <a:prstGeom prst="rect">
                        <a:avLst/>
                      </a:prstGeom>
                    </p:spPr>
                  </p:pic>
                </p:oleObj>
              </mc:Fallback>
            </mc:AlternateContent>
          </a:graphicData>
        </a:graphic>
      </p:graphicFrame>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65239"/>
          </a:xfrm>
        </p:spPr>
        <p:txBody>
          <a:bodyPr/>
          <a:lstStyle/>
          <a:p>
            <a:r>
              <a:rPr lang="en-IN" dirty="0"/>
              <a:t>Types of Classification</a:t>
            </a:r>
            <a:endParaRPr lang="en-US" dirty="0"/>
          </a:p>
        </p:txBody>
      </p:sp>
      <p:sp>
        <p:nvSpPr>
          <p:cNvPr id="3" name="Content Placeholder 2"/>
          <p:cNvSpPr>
            <a:spLocks noGrp="1"/>
          </p:cNvSpPr>
          <p:nvPr>
            <p:ph idx="1"/>
          </p:nvPr>
        </p:nvSpPr>
        <p:spPr>
          <a:xfrm>
            <a:off x="1752600" y="1600201"/>
            <a:ext cx="6634316" cy="4525963"/>
          </a:xfrm>
        </p:spPr>
        <p:txBody>
          <a:bodyPr>
            <a:normAutofit/>
          </a:bodyPr>
          <a:lstStyle/>
          <a:p>
            <a:endParaRPr lang="en-US" dirty="0"/>
          </a:p>
        </p:txBody>
      </p:sp>
      <p:graphicFrame>
        <p:nvGraphicFramePr>
          <p:cNvPr id="4" name="Object 3">
            <a:extLst>
              <a:ext uri="{FF2B5EF4-FFF2-40B4-BE49-F238E27FC236}">
                <a16:creationId xmlns:a16="http://schemas.microsoft.com/office/drawing/2014/main" id="{7D3AAC22-AF78-BA64-1CEF-EF92C5245EE4}"/>
              </a:ext>
            </a:extLst>
          </p:cNvPr>
          <p:cNvGraphicFramePr>
            <a:graphicFrameLocks noChangeAspect="1"/>
          </p:cNvGraphicFramePr>
          <p:nvPr>
            <p:extLst>
              <p:ext uri="{D42A27DB-BD31-4B8C-83A1-F6EECF244321}">
                <p14:modId xmlns:p14="http://schemas.microsoft.com/office/powerpoint/2010/main" val="450234823"/>
              </p:ext>
            </p:extLst>
          </p:nvPr>
        </p:nvGraphicFramePr>
        <p:xfrm>
          <a:off x="1752600" y="1659195"/>
          <a:ext cx="6530975" cy="4084637"/>
        </p:xfrm>
        <a:graphic>
          <a:graphicData uri="http://schemas.openxmlformats.org/presentationml/2006/ole">
            <mc:AlternateContent xmlns:mc="http://schemas.openxmlformats.org/markup-compatibility/2006">
              <mc:Choice xmlns:v="urn:schemas-microsoft-com:vml" Requires="v">
                <p:oleObj name="Bitmap Image" r:id="rId2" imgW="6530400" imgH="4084200" progId="PBrush">
                  <p:embed/>
                </p:oleObj>
              </mc:Choice>
              <mc:Fallback>
                <p:oleObj name="Bitmap Image" r:id="rId2" imgW="6530400" imgH="4084200" progId="PBrush">
                  <p:embed/>
                  <p:pic>
                    <p:nvPicPr>
                      <p:cNvPr id="0" name=""/>
                      <p:cNvPicPr/>
                      <p:nvPr/>
                    </p:nvPicPr>
                    <p:blipFill>
                      <a:blip r:embed="rId3"/>
                      <a:stretch>
                        <a:fillRect/>
                      </a:stretch>
                    </p:blipFill>
                    <p:spPr>
                      <a:xfrm>
                        <a:off x="1752600" y="1659195"/>
                        <a:ext cx="6530975" cy="4084637"/>
                      </a:xfrm>
                      <a:prstGeom prst="rect">
                        <a:avLst/>
                      </a:prstGeom>
                    </p:spPr>
                  </p:pic>
                </p:oleObj>
              </mc:Fallback>
            </mc:AlternateContent>
          </a:graphicData>
        </a:graphic>
      </p:graphicFrame>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9101"/>
          </a:xfrm>
        </p:spPr>
        <p:txBody>
          <a:bodyPr/>
          <a:lstStyle/>
          <a:p>
            <a:r>
              <a:rPr lang="en-US" i="1" dirty="0"/>
              <a:t>Classification Examples</a:t>
            </a:r>
            <a:endParaRPr lang="en-US" dirty="0"/>
          </a:p>
        </p:txBody>
      </p:sp>
      <p:sp>
        <p:nvSpPr>
          <p:cNvPr id="3" name="Content Placeholder 2"/>
          <p:cNvSpPr>
            <a:spLocks noGrp="1"/>
          </p:cNvSpPr>
          <p:nvPr>
            <p:ph idx="1"/>
          </p:nvPr>
        </p:nvSpPr>
        <p:spPr>
          <a:xfrm>
            <a:off x="677334" y="1408701"/>
            <a:ext cx="8153400" cy="4525963"/>
          </a:xfrm>
        </p:spPr>
        <p:txBody>
          <a:bodyPr>
            <a:normAutofit/>
          </a:bodyPr>
          <a:lstStyle/>
          <a:p>
            <a:endParaRPr lang="en-US" dirty="0"/>
          </a:p>
        </p:txBody>
      </p:sp>
      <p:sp>
        <p:nvSpPr>
          <p:cNvPr id="4" name="Circular Arrow 3"/>
          <p:cNvSpPr/>
          <p:nvPr/>
        </p:nvSpPr>
        <p:spPr>
          <a:xfrm rot="2584645" flipH="1">
            <a:off x="6541469" y="2410612"/>
            <a:ext cx="4293812" cy="3445478"/>
          </a:xfrm>
          <a:prstGeom prst="circularArrow">
            <a:avLst>
              <a:gd name="adj1" fmla="val 4215"/>
              <a:gd name="adj2" fmla="val 971679"/>
              <a:gd name="adj3" fmla="val 17905064"/>
              <a:gd name="adj4" fmla="val 10587129"/>
              <a:gd name="adj5" fmla="val 80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5" name="Object 4">
            <a:extLst>
              <a:ext uri="{FF2B5EF4-FFF2-40B4-BE49-F238E27FC236}">
                <a16:creationId xmlns:a16="http://schemas.microsoft.com/office/drawing/2014/main" id="{F4AFFF0B-6894-859B-3E99-D797A5EE6206}"/>
              </a:ext>
            </a:extLst>
          </p:cNvPr>
          <p:cNvGraphicFramePr>
            <a:graphicFrameLocks noChangeAspect="1"/>
          </p:cNvGraphicFramePr>
          <p:nvPr>
            <p:extLst>
              <p:ext uri="{D42A27DB-BD31-4B8C-83A1-F6EECF244321}">
                <p14:modId xmlns:p14="http://schemas.microsoft.com/office/powerpoint/2010/main" val="2061225343"/>
              </p:ext>
            </p:extLst>
          </p:nvPr>
        </p:nvGraphicFramePr>
        <p:xfrm>
          <a:off x="661889" y="1408701"/>
          <a:ext cx="6461125" cy="4297363"/>
        </p:xfrm>
        <a:graphic>
          <a:graphicData uri="http://schemas.openxmlformats.org/presentationml/2006/ole">
            <mc:AlternateContent xmlns:mc="http://schemas.openxmlformats.org/markup-compatibility/2006">
              <mc:Choice xmlns:v="urn:schemas-microsoft-com:vml" Requires="v">
                <p:oleObj name="Bitmap Image" r:id="rId2" imgW="6461640" imgH="4297680" progId="PBrush">
                  <p:embed/>
                </p:oleObj>
              </mc:Choice>
              <mc:Fallback>
                <p:oleObj name="Bitmap Image" r:id="rId2" imgW="6461640" imgH="4297680" progId="PBrush">
                  <p:embed/>
                  <p:pic>
                    <p:nvPicPr>
                      <p:cNvPr id="0" name=""/>
                      <p:cNvPicPr/>
                      <p:nvPr/>
                    </p:nvPicPr>
                    <p:blipFill>
                      <a:blip r:embed="rId3"/>
                      <a:stretch>
                        <a:fillRect/>
                      </a:stretch>
                    </p:blipFill>
                    <p:spPr>
                      <a:xfrm>
                        <a:off x="661889" y="1408701"/>
                        <a:ext cx="6461125" cy="4297363"/>
                      </a:xfrm>
                      <a:prstGeom prst="rect">
                        <a:avLst/>
                      </a:prstGeom>
                    </p:spPr>
                  </p:pic>
                </p:oleObj>
              </mc:Fallback>
            </mc:AlternateContent>
          </a:graphicData>
        </a:graphic>
      </p:graphicFrame>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14400"/>
          </a:xfrm>
        </p:spPr>
        <p:txBody>
          <a:bodyPr/>
          <a:lstStyle/>
          <a:p>
            <a:r>
              <a:rPr lang="en-IN" dirty="0"/>
              <a:t>Classification Main Points</a:t>
            </a:r>
            <a:endParaRPr lang="en-US" dirty="0"/>
          </a:p>
        </p:txBody>
      </p:sp>
      <p:sp>
        <p:nvSpPr>
          <p:cNvPr id="3" name="Content Placeholder 2"/>
          <p:cNvSpPr>
            <a:spLocks noGrp="1"/>
          </p:cNvSpPr>
          <p:nvPr>
            <p:ph idx="1"/>
          </p:nvPr>
        </p:nvSpPr>
        <p:spPr>
          <a:xfrm>
            <a:off x="309716" y="1524000"/>
            <a:ext cx="8382000" cy="4525963"/>
          </a:xfrm>
        </p:spPr>
        <p:txBody>
          <a:bodyPr/>
          <a:lstStyle/>
          <a:p>
            <a:pPr marL="0" indent="0">
              <a:buNone/>
            </a:pPr>
            <a:r>
              <a:rPr lang="en-US" dirty="0"/>
              <a:t>• Predict category from input variables</a:t>
            </a:r>
          </a:p>
          <a:p>
            <a:pPr marL="0" indent="0">
              <a:buNone/>
            </a:pPr>
            <a:r>
              <a:rPr lang="en-US" dirty="0"/>
              <a:t>• Classification is a supervised task</a:t>
            </a:r>
          </a:p>
          <a:p>
            <a:pPr marL="0" indent="0">
              <a:buNone/>
            </a:pPr>
            <a:r>
              <a:rPr lang="en-US" dirty="0"/>
              <a:t>• Target variable is categorical</a:t>
            </a:r>
          </a:p>
          <a:p>
            <a:pPr marL="0" indent="0">
              <a:buNone/>
            </a:pPr>
            <a:endParaRPr lang="en-US" dirty="0"/>
          </a:p>
          <a:p>
            <a:pPr marL="0" indent="0">
              <a:buNone/>
            </a:pPr>
            <a:endParaRPr lang="en-US" dirty="0"/>
          </a:p>
          <a:p>
            <a:pPr marL="0" indent="0">
              <a:buNone/>
            </a:pPr>
            <a:endParaRPr lang="en-US" dirty="0"/>
          </a:p>
        </p:txBody>
      </p:sp>
      <p:graphicFrame>
        <p:nvGraphicFramePr>
          <p:cNvPr id="5" name="Object 4">
            <a:extLst>
              <a:ext uri="{FF2B5EF4-FFF2-40B4-BE49-F238E27FC236}">
                <a16:creationId xmlns:a16="http://schemas.microsoft.com/office/drawing/2014/main" id="{6CD9747A-2324-B39A-E93E-5C7ABABBAB12}"/>
              </a:ext>
            </a:extLst>
          </p:cNvPr>
          <p:cNvGraphicFramePr>
            <a:graphicFrameLocks noChangeAspect="1"/>
          </p:cNvGraphicFramePr>
          <p:nvPr>
            <p:extLst>
              <p:ext uri="{D42A27DB-BD31-4B8C-83A1-F6EECF244321}">
                <p14:modId xmlns:p14="http://schemas.microsoft.com/office/powerpoint/2010/main" val="2210401117"/>
              </p:ext>
            </p:extLst>
          </p:nvPr>
        </p:nvGraphicFramePr>
        <p:xfrm>
          <a:off x="497143" y="3162299"/>
          <a:ext cx="6438900" cy="1249363"/>
        </p:xfrm>
        <a:graphic>
          <a:graphicData uri="http://schemas.openxmlformats.org/presentationml/2006/ole">
            <mc:AlternateContent xmlns:mc="http://schemas.openxmlformats.org/markup-compatibility/2006">
              <mc:Choice xmlns:v="urn:schemas-microsoft-com:vml" Requires="v">
                <p:oleObj name="Bitmap Image" r:id="rId2" imgW="6438960" imgH="1249560" progId="PBrush">
                  <p:embed/>
                </p:oleObj>
              </mc:Choice>
              <mc:Fallback>
                <p:oleObj name="Bitmap Image" r:id="rId2" imgW="6438960" imgH="1249560" progId="PBrush">
                  <p:embed/>
                  <p:pic>
                    <p:nvPicPr>
                      <p:cNvPr id="0" name=""/>
                      <p:cNvPicPr/>
                      <p:nvPr/>
                    </p:nvPicPr>
                    <p:blipFill>
                      <a:blip r:embed="rId3"/>
                      <a:stretch>
                        <a:fillRect/>
                      </a:stretch>
                    </p:blipFill>
                    <p:spPr>
                      <a:xfrm>
                        <a:off x="497143" y="3162299"/>
                        <a:ext cx="6438900" cy="1249363"/>
                      </a:xfrm>
                      <a:prstGeom prst="rect">
                        <a:avLst/>
                      </a:prstGeom>
                    </p:spPr>
                  </p:pic>
                </p:oleObj>
              </mc:Fallback>
            </mc:AlternateContent>
          </a:graphicData>
        </a:graphic>
      </p:graphicFrame>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1E81B11-BB8C-E625-5504-6D554BD2F4EB}"/>
              </a:ext>
            </a:extLst>
          </p:cNvPr>
          <p:cNvGraphicFramePr>
            <a:graphicFrameLocks noChangeAspect="1"/>
          </p:cNvGraphicFramePr>
          <p:nvPr>
            <p:extLst>
              <p:ext uri="{D42A27DB-BD31-4B8C-83A1-F6EECF244321}">
                <p14:modId xmlns:p14="http://schemas.microsoft.com/office/powerpoint/2010/main" val="492080773"/>
              </p:ext>
            </p:extLst>
          </p:nvPr>
        </p:nvGraphicFramePr>
        <p:xfrm>
          <a:off x="1630363" y="1084263"/>
          <a:ext cx="8931275" cy="4686300"/>
        </p:xfrm>
        <a:graphic>
          <a:graphicData uri="http://schemas.openxmlformats.org/presentationml/2006/ole">
            <mc:AlternateContent xmlns:mc="http://schemas.openxmlformats.org/markup-compatibility/2006">
              <mc:Choice xmlns:v="urn:schemas-microsoft-com:vml" Requires="v">
                <p:oleObj name="Bitmap Image" r:id="rId2" imgW="8930520" imgH="4686480" progId="PBrush">
                  <p:embed/>
                </p:oleObj>
              </mc:Choice>
              <mc:Fallback>
                <p:oleObj name="Bitmap Image" r:id="rId2" imgW="8930520" imgH="4686480" progId="PBrush">
                  <p:embed/>
                  <p:pic>
                    <p:nvPicPr>
                      <p:cNvPr id="0" name=""/>
                      <p:cNvPicPr/>
                      <p:nvPr/>
                    </p:nvPicPr>
                    <p:blipFill>
                      <a:blip r:embed="rId3"/>
                      <a:stretch>
                        <a:fillRect/>
                      </a:stretch>
                    </p:blipFill>
                    <p:spPr>
                      <a:xfrm>
                        <a:off x="1630363" y="1084263"/>
                        <a:ext cx="8931275" cy="4686300"/>
                      </a:xfrm>
                      <a:prstGeom prst="rect">
                        <a:avLst/>
                      </a:prstGeom>
                    </p:spPr>
                  </p:pic>
                </p:oleObj>
              </mc:Fallback>
            </mc:AlternateContent>
          </a:graphicData>
        </a:graphic>
      </p:graphicFrame>
    </p:spTree>
    <p:extLst>
      <p:ext uri="{BB962C8B-B14F-4D97-AF65-F5344CB8AC3E}">
        <p14:creationId xmlns:p14="http://schemas.microsoft.com/office/powerpoint/2010/main" val="30952985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Machine Learning Model?</a:t>
            </a:r>
          </a:p>
        </p:txBody>
      </p:sp>
      <p:sp>
        <p:nvSpPr>
          <p:cNvPr id="3" name="Content Placeholder 2"/>
          <p:cNvSpPr>
            <a:spLocks noGrp="1"/>
          </p:cNvSpPr>
          <p:nvPr>
            <p:ph idx="1"/>
          </p:nvPr>
        </p:nvSpPr>
        <p:spPr>
          <a:xfrm>
            <a:off x="677334" y="1619814"/>
            <a:ext cx="8596668" cy="3880773"/>
          </a:xfrm>
        </p:spPr>
        <p:txBody>
          <a:bodyPr/>
          <a:lstStyle/>
          <a:p>
            <a:r>
              <a:rPr lang="en-US" dirty="0"/>
              <a:t>A mathematical model with parameters that map input to output</a:t>
            </a:r>
          </a:p>
          <a:p>
            <a:endParaRPr lang="en-US" dirty="0"/>
          </a:p>
        </p:txBody>
      </p:sp>
      <p:graphicFrame>
        <p:nvGraphicFramePr>
          <p:cNvPr id="5" name="Object 4">
            <a:extLst>
              <a:ext uri="{FF2B5EF4-FFF2-40B4-BE49-F238E27FC236}">
                <a16:creationId xmlns:a16="http://schemas.microsoft.com/office/drawing/2014/main" id="{A4F60381-9E8C-4C64-A3F3-15006B669F79}"/>
              </a:ext>
            </a:extLst>
          </p:cNvPr>
          <p:cNvGraphicFramePr>
            <a:graphicFrameLocks noChangeAspect="1"/>
          </p:cNvGraphicFramePr>
          <p:nvPr>
            <p:extLst>
              <p:ext uri="{D42A27DB-BD31-4B8C-83A1-F6EECF244321}">
                <p14:modId xmlns:p14="http://schemas.microsoft.com/office/powerpoint/2010/main" val="885445891"/>
              </p:ext>
            </p:extLst>
          </p:nvPr>
        </p:nvGraphicFramePr>
        <p:xfrm>
          <a:off x="1103210" y="2302900"/>
          <a:ext cx="6523037" cy="2514600"/>
        </p:xfrm>
        <a:graphic>
          <a:graphicData uri="http://schemas.openxmlformats.org/presentationml/2006/ole">
            <mc:AlternateContent xmlns:mc="http://schemas.openxmlformats.org/markup-compatibility/2006">
              <mc:Choice xmlns:v="urn:schemas-microsoft-com:vml" Requires="v">
                <p:oleObj name="Bitmap Image" r:id="rId2" imgW="6522840" imgH="2514600" progId="PBrush">
                  <p:embed/>
                </p:oleObj>
              </mc:Choice>
              <mc:Fallback>
                <p:oleObj name="Bitmap Image" r:id="rId2" imgW="6522840" imgH="2514600" progId="PBrush">
                  <p:embed/>
                  <p:pic>
                    <p:nvPicPr>
                      <p:cNvPr id="0" name=""/>
                      <p:cNvPicPr/>
                      <p:nvPr/>
                    </p:nvPicPr>
                    <p:blipFill>
                      <a:blip r:embed="rId3"/>
                      <a:stretch>
                        <a:fillRect/>
                      </a:stretch>
                    </p:blipFill>
                    <p:spPr>
                      <a:xfrm>
                        <a:off x="1103210" y="2302900"/>
                        <a:ext cx="6523037" cy="2514600"/>
                      </a:xfrm>
                      <a:prstGeom prst="rect">
                        <a:avLst/>
                      </a:prstGeom>
                    </p:spPr>
                  </p:pic>
                </p:oleObj>
              </mc:Fallback>
            </mc:AlternateContent>
          </a:graphicData>
        </a:graphic>
      </p:graphicFrame>
    </p:spTree>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66916"/>
          </a:xfrm>
        </p:spPr>
        <p:txBody>
          <a:bodyPr/>
          <a:lstStyle/>
          <a:p>
            <a:r>
              <a:rPr lang="en-US" dirty="0"/>
              <a:t>Building Classification Model</a:t>
            </a:r>
          </a:p>
        </p:txBody>
      </p:sp>
      <p:sp>
        <p:nvSpPr>
          <p:cNvPr id="3" name="Content Placeholder 2"/>
          <p:cNvSpPr>
            <a:spLocks noGrp="1"/>
          </p:cNvSpPr>
          <p:nvPr>
            <p:ph idx="1"/>
          </p:nvPr>
        </p:nvSpPr>
        <p:spPr>
          <a:xfrm>
            <a:off x="575187" y="1371600"/>
            <a:ext cx="7615084" cy="4038600"/>
          </a:xfrm>
        </p:spPr>
        <p:txBody>
          <a:bodyPr/>
          <a:lstStyle/>
          <a:p>
            <a:pPr marL="0" indent="0">
              <a:buNone/>
            </a:pPr>
            <a:endParaRPr lang="en-US" dirty="0"/>
          </a:p>
        </p:txBody>
      </p:sp>
      <p:graphicFrame>
        <p:nvGraphicFramePr>
          <p:cNvPr id="5" name="Object 4">
            <a:extLst>
              <a:ext uri="{FF2B5EF4-FFF2-40B4-BE49-F238E27FC236}">
                <a16:creationId xmlns:a16="http://schemas.microsoft.com/office/drawing/2014/main" id="{73496320-ED01-A929-BFF6-19FB23A2DDB7}"/>
              </a:ext>
            </a:extLst>
          </p:cNvPr>
          <p:cNvGraphicFramePr>
            <a:graphicFrameLocks noChangeAspect="1"/>
          </p:cNvGraphicFramePr>
          <p:nvPr>
            <p:extLst>
              <p:ext uri="{D42A27DB-BD31-4B8C-83A1-F6EECF244321}">
                <p14:modId xmlns:p14="http://schemas.microsoft.com/office/powerpoint/2010/main" val="1350472418"/>
              </p:ext>
            </p:extLst>
          </p:nvPr>
        </p:nvGraphicFramePr>
        <p:xfrm>
          <a:off x="575187" y="1371600"/>
          <a:ext cx="7543800" cy="4038600"/>
        </p:xfrm>
        <a:graphic>
          <a:graphicData uri="http://schemas.openxmlformats.org/presentationml/2006/ole">
            <mc:AlternateContent xmlns:mc="http://schemas.openxmlformats.org/markup-compatibility/2006">
              <mc:Choice xmlns:v="urn:schemas-microsoft-com:vml" Requires="v">
                <p:oleObj name="Bitmap Image" r:id="rId2" imgW="7543800" imgH="4038480" progId="PBrush">
                  <p:embed/>
                </p:oleObj>
              </mc:Choice>
              <mc:Fallback>
                <p:oleObj name="Bitmap Image" r:id="rId2" imgW="7543800" imgH="4038480" progId="PBrush">
                  <p:embed/>
                  <p:pic>
                    <p:nvPicPr>
                      <p:cNvPr id="0" name=""/>
                      <p:cNvPicPr/>
                      <p:nvPr/>
                    </p:nvPicPr>
                    <p:blipFill>
                      <a:blip r:embed="rId3"/>
                      <a:stretch>
                        <a:fillRect/>
                      </a:stretch>
                    </p:blipFill>
                    <p:spPr>
                      <a:xfrm>
                        <a:off x="575187" y="1371600"/>
                        <a:ext cx="7543800" cy="4038600"/>
                      </a:xfrm>
                      <a:prstGeom prst="rect">
                        <a:avLst/>
                      </a:prstGeom>
                    </p:spPr>
                  </p:pic>
                </p:oleObj>
              </mc:Fallback>
            </mc:AlternateContent>
          </a:graphicData>
        </a:graphic>
      </p:graphicFrame>
    </p:spTree>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76748"/>
          </a:xfrm>
        </p:spPr>
        <p:txBody>
          <a:bodyPr/>
          <a:lstStyle/>
          <a:p>
            <a:r>
              <a:rPr lang="en-IN" dirty="0"/>
              <a:t>Building vs. Applying Model</a:t>
            </a:r>
            <a:endParaRPr lang="en-US" dirty="0"/>
          </a:p>
        </p:txBody>
      </p:sp>
      <p:sp>
        <p:nvSpPr>
          <p:cNvPr id="3" name="Content Placeholder 2"/>
          <p:cNvSpPr>
            <a:spLocks noGrp="1"/>
          </p:cNvSpPr>
          <p:nvPr>
            <p:ph idx="1"/>
          </p:nvPr>
        </p:nvSpPr>
        <p:spPr>
          <a:xfrm>
            <a:off x="556068" y="1386348"/>
            <a:ext cx="8839200" cy="4953000"/>
          </a:xfrm>
        </p:spPr>
        <p:txBody>
          <a:bodyPr/>
          <a:lstStyle/>
          <a:p>
            <a:r>
              <a:rPr lang="en-US" dirty="0"/>
              <a:t>Training Phase</a:t>
            </a:r>
          </a:p>
          <a:p>
            <a:pPr marL="0" indent="0">
              <a:buNone/>
            </a:pPr>
            <a:r>
              <a:rPr lang="en-US" dirty="0"/>
              <a:t>• Adjust model parameters</a:t>
            </a:r>
          </a:p>
          <a:p>
            <a:pPr marL="0" indent="0">
              <a:buNone/>
            </a:pPr>
            <a:r>
              <a:rPr lang="en-US" dirty="0"/>
              <a:t>• Use training data</a:t>
            </a:r>
          </a:p>
          <a:p>
            <a:r>
              <a:rPr lang="en-US" dirty="0"/>
              <a:t>Testing Phase</a:t>
            </a:r>
          </a:p>
          <a:p>
            <a:pPr marL="0" indent="0">
              <a:buNone/>
            </a:pPr>
            <a:r>
              <a:rPr lang="en-US" dirty="0"/>
              <a:t>• Apply learned model</a:t>
            </a:r>
          </a:p>
          <a:p>
            <a:pPr marL="0" indent="0">
              <a:buNone/>
            </a:pPr>
            <a:r>
              <a:rPr lang="en-US" dirty="0"/>
              <a:t>• Use new data</a:t>
            </a:r>
          </a:p>
        </p:txBody>
      </p:sp>
      <p:graphicFrame>
        <p:nvGraphicFramePr>
          <p:cNvPr id="4" name="Object 3">
            <a:extLst>
              <a:ext uri="{FF2B5EF4-FFF2-40B4-BE49-F238E27FC236}">
                <a16:creationId xmlns:a16="http://schemas.microsoft.com/office/drawing/2014/main" id="{A4A96862-9452-8F08-99A1-468E9F668ED8}"/>
              </a:ext>
            </a:extLst>
          </p:cNvPr>
          <p:cNvGraphicFramePr>
            <a:graphicFrameLocks noChangeAspect="1"/>
          </p:cNvGraphicFramePr>
          <p:nvPr>
            <p:extLst>
              <p:ext uri="{D42A27DB-BD31-4B8C-83A1-F6EECF244321}">
                <p14:modId xmlns:p14="http://schemas.microsoft.com/office/powerpoint/2010/main" val="2772936410"/>
              </p:ext>
            </p:extLst>
          </p:nvPr>
        </p:nvGraphicFramePr>
        <p:xfrm>
          <a:off x="4457752" y="1518112"/>
          <a:ext cx="5616575" cy="4152900"/>
        </p:xfrm>
        <a:graphic>
          <a:graphicData uri="http://schemas.openxmlformats.org/presentationml/2006/ole">
            <mc:AlternateContent xmlns:mc="http://schemas.openxmlformats.org/markup-compatibility/2006">
              <mc:Choice xmlns:v="urn:schemas-microsoft-com:vml" Requires="v">
                <p:oleObj name="Bitmap Image" r:id="rId2" imgW="5616000" imgH="4152960" progId="PBrush">
                  <p:embed/>
                </p:oleObj>
              </mc:Choice>
              <mc:Fallback>
                <p:oleObj name="Bitmap Image" r:id="rId2" imgW="5616000" imgH="4152960" progId="PBrush">
                  <p:embed/>
                  <p:pic>
                    <p:nvPicPr>
                      <p:cNvPr id="0" name=""/>
                      <p:cNvPicPr/>
                      <p:nvPr/>
                    </p:nvPicPr>
                    <p:blipFill>
                      <a:blip r:embed="rId3"/>
                      <a:stretch>
                        <a:fillRect/>
                      </a:stretch>
                    </p:blipFill>
                    <p:spPr>
                      <a:xfrm>
                        <a:off x="4457752" y="1518112"/>
                        <a:ext cx="5616575" cy="4152900"/>
                      </a:xfrm>
                      <a:prstGeom prst="rect">
                        <a:avLst/>
                      </a:prstGeom>
                    </p:spPr>
                  </p:pic>
                </p:oleObj>
              </mc:Fallback>
            </mc:AlternateContent>
          </a:graphicData>
        </a:graphic>
      </p:graphicFrame>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6413"/>
          </a:xfrm>
        </p:spPr>
        <p:txBody>
          <a:bodyPr/>
          <a:lstStyle/>
          <a:p>
            <a:r>
              <a:rPr lang="en-US" dirty="0"/>
              <a:t>Classification Algorithms</a:t>
            </a:r>
          </a:p>
        </p:txBody>
      </p:sp>
      <p:sp>
        <p:nvSpPr>
          <p:cNvPr id="3" name="Content Placeholder 2"/>
          <p:cNvSpPr>
            <a:spLocks noGrp="1"/>
          </p:cNvSpPr>
          <p:nvPr>
            <p:ph idx="1"/>
          </p:nvPr>
        </p:nvSpPr>
        <p:spPr>
          <a:xfrm>
            <a:off x="677334" y="1482214"/>
            <a:ext cx="8763000" cy="4525963"/>
          </a:xfrm>
        </p:spPr>
        <p:txBody>
          <a:bodyPr/>
          <a:lstStyle/>
          <a:p>
            <a:r>
              <a:rPr lang="en-US" dirty="0"/>
              <a:t>Common basic classification algorithms</a:t>
            </a:r>
          </a:p>
          <a:p>
            <a:r>
              <a:rPr lang="en-US" dirty="0" err="1"/>
              <a:t>kNN</a:t>
            </a:r>
            <a:r>
              <a:rPr lang="en-US" dirty="0"/>
              <a:t> (K nearest neighbors)</a:t>
            </a:r>
          </a:p>
          <a:p>
            <a:r>
              <a:rPr lang="en-US" dirty="0"/>
              <a:t>Decision tree</a:t>
            </a:r>
          </a:p>
          <a:p>
            <a:r>
              <a:rPr lang="en-US" dirty="0"/>
              <a:t>Naïve bayes</a:t>
            </a:r>
          </a:p>
        </p:txBody>
      </p:sp>
    </p:spTree>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17755"/>
          </a:xfrm>
        </p:spPr>
        <p:txBody>
          <a:bodyPr/>
          <a:lstStyle/>
          <a:p>
            <a:r>
              <a:rPr lang="en-US" i="1" dirty="0"/>
              <a:t>K-NN (K Nearest Neighbor)</a:t>
            </a:r>
            <a:endParaRPr lang="en-US" dirty="0"/>
          </a:p>
        </p:txBody>
      </p:sp>
      <p:sp>
        <p:nvSpPr>
          <p:cNvPr id="3" name="Content Placeholder 2"/>
          <p:cNvSpPr>
            <a:spLocks noGrp="1"/>
          </p:cNvSpPr>
          <p:nvPr>
            <p:ph idx="1"/>
          </p:nvPr>
        </p:nvSpPr>
        <p:spPr>
          <a:xfrm>
            <a:off x="319549" y="1469368"/>
            <a:ext cx="8686800" cy="4953000"/>
          </a:xfrm>
        </p:spPr>
        <p:txBody>
          <a:bodyPr/>
          <a:lstStyle/>
          <a:p>
            <a:r>
              <a:rPr lang="en-US" b="1" dirty="0"/>
              <a:t>Simple classification technique</a:t>
            </a:r>
          </a:p>
          <a:p>
            <a:r>
              <a:rPr lang="en-US" b="1" dirty="0"/>
              <a:t>Label sample based on its neighbors</a:t>
            </a:r>
            <a:endParaRPr lang="en-US" dirty="0"/>
          </a:p>
        </p:txBody>
      </p:sp>
      <p:graphicFrame>
        <p:nvGraphicFramePr>
          <p:cNvPr id="4" name="Object 3">
            <a:extLst>
              <a:ext uri="{FF2B5EF4-FFF2-40B4-BE49-F238E27FC236}">
                <a16:creationId xmlns:a16="http://schemas.microsoft.com/office/drawing/2014/main" id="{B0D67560-E01A-6186-C84A-B3C285EB314D}"/>
              </a:ext>
            </a:extLst>
          </p:cNvPr>
          <p:cNvGraphicFramePr>
            <a:graphicFrameLocks noChangeAspect="1"/>
          </p:cNvGraphicFramePr>
          <p:nvPr>
            <p:extLst>
              <p:ext uri="{D42A27DB-BD31-4B8C-83A1-F6EECF244321}">
                <p14:modId xmlns:p14="http://schemas.microsoft.com/office/powerpoint/2010/main" val="3510370244"/>
              </p:ext>
            </p:extLst>
          </p:nvPr>
        </p:nvGraphicFramePr>
        <p:xfrm>
          <a:off x="2931908" y="2645432"/>
          <a:ext cx="3063875" cy="2743200"/>
        </p:xfrm>
        <a:graphic>
          <a:graphicData uri="http://schemas.openxmlformats.org/presentationml/2006/ole">
            <mc:AlternateContent xmlns:mc="http://schemas.openxmlformats.org/markup-compatibility/2006">
              <mc:Choice xmlns:v="urn:schemas-microsoft-com:vml" Requires="v">
                <p:oleObj name="Bitmap Image" r:id="rId2" imgW="3063240" imgH="2743200" progId="PBrush">
                  <p:embed/>
                </p:oleObj>
              </mc:Choice>
              <mc:Fallback>
                <p:oleObj name="Bitmap Image" r:id="rId2" imgW="3063240" imgH="2743200" progId="PBrush">
                  <p:embed/>
                  <p:pic>
                    <p:nvPicPr>
                      <p:cNvPr id="0" name=""/>
                      <p:cNvPicPr/>
                      <p:nvPr/>
                    </p:nvPicPr>
                    <p:blipFill>
                      <a:blip r:embed="rId3"/>
                      <a:stretch>
                        <a:fillRect/>
                      </a:stretch>
                    </p:blipFill>
                    <p:spPr>
                      <a:xfrm>
                        <a:off x="2931908" y="2645432"/>
                        <a:ext cx="3063875" cy="2743200"/>
                      </a:xfrm>
                      <a:prstGeom prst="rect">
                        <a:avLst/>
                      </a:prstGeom>
                    </p:spPr>
                  </p:pic>
                </p:oleObj>
              </mc:Fallback>
            </mc:AlternateContent>
          </a:graphicData>
        </a:graphic>
      </p:graphicFrame>
    </p:spTree>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84903"/>
          </a:xfrm>
        </p:spPr>
        <p:txBody>
          <a:bodyPr/>
          <a:lstStyle/>
          <a:p>
            <a:r>
              <a:rPr lang="en-IN" dirty="0" err="1"/>
              <a:t>kNN</a:t>
            </a:r>
            <a:r>
              <a:rPr lang="en-IN" dirty="0"/>
              <a:t> Assumption</a:t>
            </a:r>
            <a:endParaRPr lang="en-US" dirty="0"/>
          </a:p>
        </p:txBody>
      </p:sp>
      <p:sp>
        <p:nvSpPr>
          <p:cNvPr id="3" name="Content Placeholder 2"/>
          <p:cNvSpPr>
            <a:spLocks noGrp="1"/>
          </p:cNvSpPr>
          <p:nvPr>
            <p:ph idx="1"/>
          </p:nvPr>
        </p:nvSpPr>
        <p:spPr>
          <a:xfrm>
            <a:off x="2438400" y="1600201"/>
            <a:ext cx="6194323" cy="3733135"/>
          </a:xfrm>
        </p:spPr>
        <p:txBody>
          <a:bodyPr/>
          <a:lstStyle/>
          <a:p>
            <a:pPr marL="0" indent="0">
              <a:buNone/>
            </a:pPr>
            <a:endParaRPr lang="en-US" sz="4400" b="1" dirty="0"/>
          </a:p>
        </p:txBody>
      </p:sp>
      <p:graphicFrame>
        <p:nvGraphicFramePr>
          <p:cNvPr id="4" name="Object 3">
            <a:extLst>
              <a:ext uri="{FF2B5EF4-FFF2-40B4-BE49-F238E27FC236}">
                <a16:creationId xmlns:a16="http://schemas.microsoft.com/office/drawing/2014/main" id="{A1D9CB07-4DD9-9529-E474-FE5703525EC9}"/>
              </a:ext>
            </a:extLst>
          </p:cNvPr>
          <p:cNvGraphicFramePr>
            <a:graphicFrameLocks noChangeAspect="1"/>
          </p:cNvGraphicFramePr>
          <p:nvPr>
            <p:extLst>
              <p:ext uri="{D42A27DB-BD31-4B8C-83A1-F6EECF244321}">
                <p14:modId xmlns:p14="http://schemas.microsoft.com/office/powerpoint/2010/main" val="2855055303"/>
              </p:ext>
            </p:extLst>
          </p:nvPr>
        </p:nvGraphicFramePr>
        <p:xfrm>
          <a:off x="884903" y="1524664"/>
          <a:ext cx="6264275" cy="3627437"/>
        </p:xfrm>
        <a:graphic>
          <a:graphicData uri="http://schemas.openxmlformats.org/presentationml/2006/ole">
            <mc:AlternateContent xmlns:mc="http://schemas.openxmlformats.org/markup-compatibility/2006">
              <mc:Choice xmlns:v="urn:schemas-microsoft-com:vml" Requires="v">
                <p:oleObj name="Bitmap Image" r:id="rId2" imgW="6263640" imgH="3627000" progId="PBrush">
                  <p:embed/>
                </p:oleObj>
              </mc:Choice>
              <mc:Fallback>
                <p:oleObj name="Bitmap Image" r:id="rId2" imgW="6263640" imgH="3627000" progId="PBrush">
                  <p:embed/>
                  <p:pic>
                    <p:nvPicPr>
                      <p:cNvPr id="0" name=""/>
                      <p:cNvPicPr/>
                      <p:nvPr/>
                    </p:nvPicPr>
                    <p:blipFill>
                      <a:blip r:embed="rId3"/>
                      <a:stretch>
                        <a:fillRect/>
                      </a:stretch>
                    </p:blipFill>
                    <p:spPr>
                      <a:xfrm>
                        <a:off x="884903" y="1524664"/>
                        <a:ext cx="6264275" cy="3627437"/>
                      </a:xfrm>
                      <a:prstGeom prst="rect">
                        <a:avLst/>
                      </a:prstGeom>
                    </p:spPr>
                  </p:pic>
                </p:oleObj>
              </mc:Fallback>
            </mc:AlternateContent>
          </a:graphicData>
        </a:graphic>
      </p:graphicFrame>
    </p:spTree>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936" y="264806"/>
            <a:ext cx="9144000" cy="688923"/>
          </a:xfrm>
        </p:spPr>
        <p:txBody>
          <a:bodyPr/>
          <a:lstStyle/>
          <a:p>
            <a:r>
              <a:rPr lang="en-US" dirty="0"/>
              <a:t>How </a:t>
            </a:r>
            <a:r>
              <a:rPr lang="en-US" dirty="0" err="1"/>
              <a:t>kNN</a:t>
            </a:r>
            <a:r>
              <a:rPr lang="en-US" dirty="0"/>
              <a:t> Works</a:t>
            </a:r>
          </a:p>
        </p:txBody>
      </p:sp>
      <p:sp>
        <p:nvSpPr>
          <p:cNvPr id="3" name="Content Placeholder 2"/>
          <p:cNvSpPr>
            <a:spLocks noGrp="1"/>
          </p:cNvSpPr>
          <p:nvPr>
            <p:ph idx="1"/>
          </p:nvPr>
        </p:nvSpPr>
        <p:spPr>
          <a:xfrm>
            <a:off x="356419" y="1160206"/>
            <a:ext cx="8686800" cy="4724400"/>
          </a:xfrm>
        </p:spPr>
        <p:txBody>
          <a:bodyPr>
            <a:normAutofit/>
          </a:bodyPr>
          <a:lstStyle/>
          <a:p>
            <a:pPr lvl="1"/>
            <a:endParaRPr lang="en-US" dirty="0"/>
          </a:p>
          <a:p>
            <a:pPr lvl="1"/>
            <a:endParaRPr lang="en-US" dirty="0"/>
          </a:p>
        </p:txBody>
      </p:sp>
      <p:graphicFrame>
        <p:nvGraphicFramePr>
          <p:cNvPr id="4" name="Object 3">
            <a:extLst>
              <a:ext uri="{FF2B5EF4-FFF2-40B4-BE49-F238E27FC236}">
                <a16:creationId xmlns:a16="http://schemas.microsoft.com/office/drawing/2014/main" id="{BE6B3847-A7FC-9E7E-B434-AF139EA9B1CB}"/>
              </a:ext>
            </a:extLst>
          </p:cNvPr>
          <p:cNvGraphicFramePr>
            <a:graphicFrameLocks noChangeAspect="1"/>
          </p:cNvGraphicFramePr>
          <p:nvPr>
            <p:extLst>
              <p:ext uri="{D42A27DB-BD31-4B8C-83A1-F6EECF244321}">
                <p14:modId xmlns:p14="http://schemas.microsoft.com/office/powerpoint/2010/main" val="2589233283"/>
              </p:ext>
            </p:extLst>
          </p:nvPr>
        </p:nvGraphicFramePr>
        <p:xfrm>
          <a:off x="589936" y="1386681"/>
          <a:ext cx="6926263" cy="4084637"/>
        </p:xfrm>
        <a:graphic>
          <a:graphicData uri="http://schemas.openxmlformats.org/presentationml/2006/ole">
            <mc:AlternateContent xmlns:mc="http://schemas.openxmlformats.org/markup-compatibility/2006">
              <mc:Choice xmlns:v="urn:schemas-microsoft-com:vml" Requires="v">
                <p:oleObj name="Bitmap Image" r:id="rId2" imgW="6926760" imgH="4084200" progId="PBrush">
                  <p:embed/>
                </p:oleObj>
              </mc:Choice>
              <mc:Fallback>
                <p:oleObj name="Bitmap Image" r:id="rId2" imgW="6926760" imgH="4084200" progId="PBrush">
                  <p:embed/>
                  <p:pic>
                    <p:nvPicPr>
                      <p:cNvPr id="0" name=""/>
                      <p:cNvPicPr/>
                      <p:nvPr/>
                    </p:nvPicPr>
                    <p:blipFill>
                      <a:blip r:embed="rId3"/>
                      <a:stretch>
                        <a:fillRect/>
                      </a:stretch>
                    </p:blipFill>
                    <p:spPr>
                      <a:xfrm>
                        <a:off x="589936" y="1386681"/>
                        <a:ext cx="6926263" cy="4084637"/>
                      </a:xfrm>
                      <a:prstGeom prst="rect">
                        <a:avLst/>
                      </a:prstGeom>
                    </p:spPr>
                  </p:pic>
                </p:oleObj>
              </mc:Fallback>
            </mc:AlternateContent>
          </a:graphicData>
        </a:graphic>
      </p:graphicFrame>
    </p:spTree>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94735"/>
          </a:xfrm>
        </p:spPr>
        <p:txBody>
          <a:bodyPr/>
          <a:lstStyle/>
          <a:p>
            <a:r>
              <a:rPr lang="en-IN" dirty="0"/>
              <a:t>What is k?</a:t>
            </a:r>
            <a:endParaRPr lang="en-US" dirty="0"/>
          </a:p>
        </p:txBody>
      </p:sp>
      <p:sp>
        <p:nvSpPr>
          <p:cNvPr id="3" name="Content Placeholder 2"/>
          <p:cNvSpPr>
            <a:spLocks noGrp="1"/>
          </p:cNvSpPr>
          <p:nvPr>
            <p:ph idx="1"/>
          </p:nvPr>
        </p:nvSpPr>
        <p:spPr>
          <a:xfrm>
            <a:off x="677334" y="1619866"/>
            <a:ext cx="8686800" cy="4525963"/>
          </a:xfrm>
        </p:spPr>
        <p:txBody>
          <a:bodyPr/>
          <a:lstStyle/>
          <a:p>
            <a:r>
              <a:rPr lang="en-US" dirty="0"/>
              <a:t>Value of k determines number of closest neighbors to consider</a:t>
            </a:r>
          </a:p>
        </p:txBody>
      </p:sp>
      <p:graphicFrame>
        <p:nvGraphicFramePr>
          <p:cNvPr id="4" name="Object 3">
            <a:extLst>
              <a:ext uri="{FF2B5EF4-FFF2-40B4-BE49-F238E27FC236}">
                <a16:creationId xmlns:a16="http://schemas.microsoft.com/office/drawing/2014/main" id="{845B706E-3723-49B3-58E1-4A977F4C07DC}"/>
              </a:ext>
            </a:extLst>
          </p:cNvPr>
          <p:cNvGraphicFramePr>
            <a:graphicFrameLocks noChangeAspect="1"/>
          </p:cNvGraphicFramePr>
          <p:nvPr>
            <p:extLst>
              <p:ext uri="{D42A27DB-BD31-4B8C-83A1-F6EECF244321}">
                <p14:modId xmlns:p14="http://schemas.microsoft.com/office/powerpoint/2010/main" val="3990103267"/>
              </p:ext>
            </p:extLst>
          </p:nvPr>
        </p:nvGraphicFramePr>
        <p:xfrm>
          <a:off x="1306001" y="2364146"/>
          <a:ext cx="6294437" cy="2659063"/>
        </p:xfrm>
        <a:graphic>
          <a:graphicData uri="http://schemas.openxmlformats.org/presentationml/2006/ole">
            <mc:AlternateContent xmlns:mc="http://schemas.openxmlformats.org/markup-compatibility/2006">
              <mc:Choice xmlns:v="urn:schemas-microsoft-com:vml" Requires="v">
                <p:oleObj name="Bitmap Image" r:id="rId2" imgW="6294240" imgH="2659320" progId="PBrush">
                  <p:embed/>
                </p:oleObj>
              </mc:Choice>
              <mc:Fallback>
                <p:oleObj name="Bitmap Image" r:id="rId2" imgW="6294240" imgH="2659320" progId="PBrush">
                  <p:embed/>
                  <p:pic>
                    <p:nvPicPr>
                      <p:cNvPr id="0" name=""/>
                      <p:cNvPicPr/>
                      <p:nvPr/>
                    </p:nvPicPr>
                    <p:blipFill>
                      <a:blip r:embed="rId3"/>
                      <a:stretch>
                        <a:fillRect/>
                      </a:stretch>
                    </p:blipFill>
                    <p:spPr>
                      <a:xfrm>
                        <a:off x="1306001" y="2364146"/>
                        <a:ext cx="6294437" cy="2659063"/>
                      </a:xfrm>
                      <a:prstGeom prst="rect">
                        <a:avLst/>
                      </a:prstGeom>
                    </p:spPr>
                  </p:pic>
                </p:oleObj>
              </mc:Fallback>
            </mc:AlternateContent>
          </a:graphicData>
        </a:graphic>
      </p:graphicFrame>
    </p:spTree>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689" y="369442"/>
            <a:ext cx="9603275" cy="729313"/>
          </a:xfrm>
        </p:spPr>
        <p:txBody>
          <a:bodyPr/>
          <a:lstStyle/>
          <a:p>
            <a:r>
              <a:rPr lang="en-US" b="0" i="0" dirty="0">
                <a:solidFill>
                  <a:srgbClr val="1F1F1F"/>
                </a:solidFill>
                <a:effectLst/>
                <a:latin typeface="Source Sans Pro" panose="020B0503030403020204" pitchFamily="34" charset="0"/>
              </a:rPr>
              <a:t>Using k Nearest Neighbors</a:t>
            </a:r>
          </a:p>
        </p:txBody>
      </p:sp>
      <p:sp>
        <p:nvSpPr>
          <p:cNvPr id="3" name="Content Placeholder 2"/>
          <p:cNvSpPr>
            <a:spLocks noGrp="1"/>
          </p:cNvSpPr>
          <p:nvPr>
            <p:ph idx="1"/>
          </p:nvPr>
        </p:nvSpPr>
        <p:spPr>
          <a:xfrm>
            <a:off x="314633" y="1400542"/>
            <a:ext cx="6449961" cy="4076700"/>
          </a:xfrm>
        </p:spPr>
        <p:txBody>
          <a:bodyPr>
            <a:normAutofit/>
          </a:bodyPr>
          <a:lstStyle/>
          <a:p>
            <a:endParaRPr lang="en-US" dirty="0"/>
          </a:p>
        </p:txBody>
      </p:sp>
      <p:graphicFrame>
        <p:nvGraphicFramePr>
          <p:cNvPr id="4" name="Object 3">
            <a:extLst>
              <a:ext uri="{FF2B5EF4-FFF2-40B4-BE49-F238E27FC236}">
                <a16:creationId xmlns:a16="http://schemas.microsoft.com/office/drawing/2014/main" id="{2DE575F8-BA31-3A0B-AF46-699C360E3EDD}"/>
              </a:ext>
            </a:extLst>
          </p:cNvPr>
          <p:cNvGraphicFramePr>
            <a:graphicFrameLocks noChangeAspect="1"/>
          </p:cNvGraphicFramePr>
          <p:nvPr>
            <p:extLst>
              <p:ext uri="{D42A27DB-BD31-4B8C-83A1-F6EECF244321}">
                <p14:modId xmlns:p14="http://schemas.microsoft.com/office/powerpoint/2010/main" val="2743703977"/>
              </p:ext>
            </p:extLst>
          </p:nvPr>
        </p:nvGraphicFramePr>
        <p:xfrm>
          <a:off x="314633" y="1400542"/>
          <a:ext cx="6346825" cy="4076700"/>
        </p:xfrm>
        <a:graphic>
          <a:graphicData uri="http://schemas.openxmlformats.org/presentationml/2006/ole">
            <mc:AlternateContent xmlns:mc="http://schemas.openxmlformats.org/markup-compatibility/2006">
              <mc:Choice xmlns:v="urn:schemas-microsoft-com:vml" Requires="v">
                <p:oleObj name="Bitmap Image" r:id="rId2" imgW="6347520" imgH="4076640" progId="PBrush">
                  <p:embed/>
                </p:oleObj>
              </mc:Choice>
              <mc:Fallback>
                <p:oleObj name="Bitmap Image" r:id="rId2" imgW="6347520" imgH="4076640" progId="PBrush">
                  <p:embed/>
                  <p:pic>
                    <p:nvPicPr>
                      <p:cNvPr id="0" name=""/>
                      <p:cNvPicPr/>
                      <p:nvPr/>
                    </p:nvPicPr>
                    <p:blipFill>
                      <a:blip r:embed="rId3"/>
                      <a:stretch>
                        <a:fillRect/>
                      </a:stretch>
                    </p:blipFill>
                    <p:spPr>
                      <a:xfrm>
                        <a:off x="314633" y="1400542"/>
                        <a:ext cx="6346825" cy="4076700"/>
                      </a:xfrm>
                      <a:prstGeom prst="rect">
                        <a:avLst/>
                      </a:prstGeom>
                    </p:spPr>
                  </p:pic>
                </p:oleObj>
              </mc:Fallback>
            </mc:AlternateContent>
          </a:graphicData>
        </a:graphic>
      </p:graphicFrame>
    </p:spTree>
    <p:extLst>
      <p:ext uri="{BB962C8B-B14F-4D97-AF65-F5344CB8AC3E}">
        <p14:creationId xmlns:p14="http://schemas.microsoft.com/office/powerpoint/2010/main" val="343424478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2CCD75-7815-4948-19BC-D31FA264BF53}"/>
              </a:ext>
            </a:extLst>
          </p:cNvPr>
          <p:cNvSpPr txBox="1"/>
          <p:nvPr/>
        </p:nvSpPr>
        <p:spPr>
          <a:xfrm>
            <a:off x="235974" y="343561"/>
            <a:ext cx="11690555" cy="461665"/>
          </a:xfrm>
          <a:prstGeom prst="rect">
            <a:avLst/>
          </a:prstGeom>
          <a:noFill/>
        </p:spPr>
        <p:txBody>
          <a:bodyPr wrap="square">
            <a:spAutoFit/>
          </a:bodyPr>
          <a:lstStyle/>
          <a:p>
            <a:pPr algn="ctr"/>
            <a:r>
              <a:rPr lang="en-US" sz="2400" b="1" dirty="0"/>
              <a:t>Distance Measure</a:t>
            </a:r>
          </a:p>
        </p:txBody>
      </p:sp>
      <p:sp>
        <p:nvSpPr>
          <p:cNvPr id="4" name="TextBox 3">
            <a:extLst>
              <a:ext uri="{FF2B5EF4-FFF2-40B4-BE49-F238E27FC236}">
                <a16:creationId xmlns:a16="http://schemas.microsoft.com/office/drawing/2014/main" id="{A94121DB-C305-6391-4545-9D8DEC13E738}"/>
              </a:ext>
            </a:extLst>
          </p:cNvPr>
          <p:cNvSpPr txBox="1"/>
          <p:nvPr/>
        </p:nvSpPr>
        <p:spPr>
          <a:xfrm>
            <a:off x="572729" y="1044366"/>
            <a:ext cx="6100916" cy="4247317"/>
          </a:xfrm>
          <a:prstGeom prst="rect">
            <a:avLst/>
          </a:prstGeom>
          <a:noFill/>
        </p:spPr>
        <p:txBody>
          <a:bodyPr wrap="square">
            <a:spAutoFit/>
          </a:bodyPr>
          <a:lstStyle/>
          <a:p>
            <a:r>
              <a:rPr lang="en-US" dirty="0"/>
              <a:t>Need measure to determine “closeness”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endParaRPr lang="en-IN" dirty="0"/>
          </a:p>
        </p:txBody>
      </p:sp>
      <p:graphicFrame>
        <p:nvGraphicFramePr>
          <p:cNvPr id="3" name="Object 2">
            <a:extLst>
              <a:ext uri="{FF2B5EF4-FFF2-40B4-BE49-F238E27FC236}">
                <a16:creationId xmlns:a16="http://schemas.microsoft.com/office/drawing/2014/main" id="{6995DAB6-C21E-8587-A114-B5959E7B8240}"/>
              </a:ext>
            </a:extLst>
          </p:cNvPr>
          <p:cNvGraphicFramePr>
            <a:graphicFrameLocks noChangeAspect="1"/>
          </p:cNvGraphicFramePr>
          <p:nvPr>
            <p:extLst>
              <p:ext uri="{D42A27DB-BD31-4B8C-83A1-F6EECF244321}">
                <p14:modId xmlns:p14="http://schemas.microsoft.com/office/powerpoint/2010/main" val="1909107984"/>
              </p:ext>
            </p:extLst>
          </p:nvPr>
        </p:nvGraphicFramePr>
        <p:xfrm>
          <a:off x="883955" y="1566317"/>
          <a:ext cx="5478463" cy="3421063"/>
        </p:xfrm>
        <a:graphic>
          <a:graphicData uri="http://schemas.openxmlformats.org/presentationml/2006/ole">
            <mc:AlternateContent xmlns:mc="http://schemas.openxmlformats.org/markup-compatibility/2006">
              <mc:Choice xmlns:v="urn:schemas-microsoft-com:vml" Requires="v">
                <p:oleObj name="Bitmap Image" r:id="rId2" imgW="5478840" imgH="3421440" progId="PBrush">
                  <p:embed/>
                </p:oleObj>
              </mc:Choice>
              <mc:Fallback>
                <p:oleObj name="Bitmap Image" r:id="rId2" imgW="5478840" imgH="3421440" progId="PBrush">
                  <p:embed/>
                  <p:pic>
                    <p:nvPicPr>
                      <p:cNvPr id="0" name=""/>
                      <p:cNvPicPr/>
                      <p:nvPr/>
                    </p:nvPicPr>
                    <p:blipFill>
                      <a:blip r:embed="rId3"/>
                      <a:stretch>
                        <a:fillRect/>
                      </a:stretch>
                    </p:blipFill>
                    <p:spPr>
                      <a:xfrm>
                        <a:off x="883955" y="1566317"/>
                        <a:ext cx="5478463" cy="3421063"/>
                      </a:xfrm>
                      <a:prstGeom prst="rect">
                        <a:avLst/>
                      </a:prstGeom>
                    </p:spPr>
                  </p:pic>
                </p:oleObj>
              </mc:Fallback>
            </mc:AlternateContent>
          </a:graphicData>
        </a:graphic>
      </p:graphicFrame>
    </p:spTree>
    <p:extLst>
      <p:ext uri="{BB962C8B-B14F-4D97-AF65-F5344CB8AC3E}">
        <p14:creationId xmlns:p14="http://schemas.microsoft.com/office/powerpoint/2010/main" val="1630634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314037" y="444465"/>
            <a:ext cx="11563926" cy="3639394"/>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An important point to emphasize about variable is that, they are additional values with a data type. Each variable has a datatype associated with it. The most common data types are numeric and categorical.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There are other data types as well such as string and date but we will focus on two of the more common data types, numeric and categorical. As the name implies, numeric variables are variables that take on number values. Numeric variables can be measured, and their values can be sorted in some way.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dirty="0"/>
              <a:t>Note that a numeric variable can take on just integer values or be continuous valued. It can also have just positive numbers, negative numbers or both.</a:t>
            </a:r>
          </a:p>
        </p:txBody>
      </p:sp>
    </p:spTree>
    <p:extLst>
      <p:ext uri="{BB962C8B-B14F-4D97-AF65-F5344CB8AC3E}">
        <p14:creationId xmlns:p14="http://schemas.microsoft.com/office/powerpoint/2010/main" val="368826691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err="1"/>
              <a:t>kNN</a:t>
            </a:r>
            <a:r>
              <a:rPr lang="en-IN" dirty="0"/>
              <a:t> Classification</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r>
              <a:rPr lang="en-US" dirty="0"/>
              <a:t>No separate training phase</a:t>
            </a:r>
          </a:p>
          <a:p>
            <a:r>
              <a:rPr lang="en-US" dirty="0"/>
              <a:t>Can generate complex decision boundaries</a:t>
            </a:r>
          </a:p>
          <a:p>
            <a:r>
              <a:rPr lang="en-US" dirty="0"/>
              <a:t>Can be slow</a:t>
            </a:r>
          </a:p>
          <a:p>
            <a:r>
              <a:rPr lang="en-US" dirty="0"/>
              <a:t>Distance between new sample and all samples must be computed to classify new sample</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7234012"/>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6413"/>
          </a:xfrm>
        </p:spPr>
        <p:txBody>
          <a:bodyPr/>
          <a:lstStyle/>
          <a:p>
            <a:r>
              <a:rPr lang="en-IN" dirty="0"/>
              <a:t>Generalization &amp; Overfitting</a:t>
            </a:r>
            <a:endParaRPr lang="en-US" dirty="0"/>
          </a:p>
        </p:txBody>
      </p:sp>
      <p:sp>
        <p:nvSpPr>
          <p:cNvPr id="3" name="Content Placeholder 2"/>
          <p:cNvSpPr>
            <a:spLocks noGrp="1"/>
          </p:cNvSpPr>
          <p:nvPr>
            <p:ph idx="1"/>
          </p:nvPr>
        </p:nvSpPr>
        <p:spPr>
          <a:xfrm>
            <a:off x="677334" y="1482214"/>
            <a:ext cx="8763000" cy="4525963"/>
          </a:xfrm>
        </p:spPr>
        <p:txBody>
          <a:bodyPr/>
          <a:lstStyle/>
          <a:p>
            <a:pPr marL="0" indent="0">
              <a:buNone/>
            </a:pPr>
            <a:r>
              <a:rPr lang="en-US" dirty="0"/>
              <a:t>Errors in Classification</a:t>
            </a:r>
          </a:p>
          <a:p>
            <a:pPr marL="0" indent="0">
              <a:buNone/>
            </a:pPr>
            <a:r>
              <a:rPr lang="en-US" dirty="0"/>
              <a:t>Success: Output = Target</a:t>
            </a:r>
          </a:p>
          <a:p>
            <a:pPr marL="0" indent="0">
              <a:buNone/>
            </a:pPr>
            <a:r>
              <a:rPr lang="en-US" dirty="0"/>
              <a:t>• Error: Output != Target</a:t>
            </a:r>
          </a:p>
          <a:p>
            <a:pPr marL="0" indent="0">
              <a:buNone/>
            </a:pPr>
            <a:r>
              <a:rPr lang="en-US" dirty="0"/>
              <a:t>• Error rate = Error = Misclassification Error</a:t>
            </a:r>
          </a:p>
          <a:p>
            <a:pPr marL="0" indent="0">
              <a:buNone/>
            </a:pPr>
            <a:r>
              <a:rPr lang="en-US" dirty="0"/>
              <a:t>• # errors / # samples = % error</a:t>
            </a:r>
          </a:p>
          <a:p>
            <a:pPr marL="0" indent="0">
              <a:buNone/>
            </a:pPr>
            <a:endParaRPr lang="en-US" dirty="0"/>
          </a:p>
        </p:txBody>
      </p:sp>
      <p:graphicFrame>
        <p:nvGraphicFramePr>
          <p:cNvPr id="4" name="Object 3">
            <a:extLst>
              <a:ext uri="{FF2B5EF4-FFF2-40B4-BE49-F238E27FC236}">
                <a16:creationId xmlns:a16="http://schemas.microsoft.com/office/drawing/2014/main" id="{909225F8-77DF-F7CC-3194-09B885BC98E9}"/>
              </a:ext>
            </a:extLst>
          </p:cNvPr>
          <p:cNvGraphicFramePr>
            <a:graphicFrameLocks noChangeAspect="1"/>
          </p:cNvGraphicFramePr>
          <p:nvPr>
            <p:extLst>
              <p:ext uri="{D42A27DB-BD31-4B8C-83A1-F6EECF244321}">
                <p14:modId xmlns:p14="http://schemas.microsoft.com/office/powerpoint/2010/main" val="3753501056"/>
              </p:ext>
            </p:extLst>
          </p:nvPr>
        </p:nvGraphicFramePr>
        <p:xfrm>
          <a:off x="946969" y="3745195"/>
          <a:ext cx="6286500" cy="1989137"/>
        </p:xfrm>
        <a:graphic>
          <a:graphicData uri="http://schemas.openxmlformats.org/presentationml/2006/ole">
            <mc:AlternateContent xmlns:mc="http://schemas.openxmlformats.org/markup-compatibility/2006">
              <mc:Choice xmlns:v="urn:schemas-microsoft-com:vml" Requires="v">
                <p:oleObj name="Bitmap Image" r:id="rId2" imgW="6286680" imgH="1989000" progId="PBrush">
                  <p:embed/>
                </p:oleObj>
              </mc:Choice>
              <mc:Fallback>
                <p:oleObj name="Bitmap Image" r:id="rId2" imgW="6286680" imgH="1989000" progId="PBrush">
                  <p:embed/>
                  <p:pic>
                    <p:nvPicPr>
                      <p:cNvPr id="0" name=""/>
                      <p:cNvPicPr/>
                      <p:nvPr/>
                    </p:nvPicPr>
                    <p:blipFill>
                      <a:blip r:embed="rId3"/>
                      <a:stretch>
                        <a:fillRect/>
                      </a:stretch>
                    </p:blipFill>
                    <p:spPr>
                      <a:xfrm>
                        <a:off x="946969" y="3745195"/>
                        <a:ext cx="6286500" cy="1989137"/>
                      </a:xfrm>
                      <a:prstGeom prst="rect">
                        <a:avLst/>
                      </a:prstGeom>
                    </p:spPr>
                  </p:pic>
                </p:oleObj>
              </mc:Fallback>
            </mc:AlternateContent>
          </a:graphicData>
        </a:graphic>
      </p:graphicFrame>
    </p:spTree>
    <p:extLst>
      <p:ext uri="{BB962C8B-B14F-4D97-AF65-F5344CB8AC3E}">
        <p14:creationId xmlns:p14="http://schemas.microsoft.com/office/powerpoint/2010/main" val="23186852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562CED-D289-C33C-9C4A-0EF0BF69C1E3}"/>
              </a:ext>
            </a:extLst>
          </p:cNvPr>
          <p:cNvSpPr txBox="1"/>
          <p:nvPr/>
        </p:nvSpPr>
        <p:spPr>
          <a:xfrm>
            <a:off x="631723" y="233204"/>
            <a:ext cx="10911348" cy="1292662"/>
          </a:xfrm>
          <a:prstGeom prst="rect">
            <a:avLst/>
          </a:prstGeom>
          <a:noFill/>
        </p:spPr>
        <p:txBody>
          <a:bodyPr wrap="square">
            <a:spAutoFit/>
          </a:bodyPr>
          <a:lstStyle/>
          <a:p>
            <a:r>
              <a:rPr lang="en-IN" sz="2000" dirty="0"/>
              <a:t>Errors in Classification</a:t>
            </a:r>
          </a:p>
          <a:p>
            <a:endParaRPr lang="en-IN" sz="2000" dirty="0"/>
          </a:p>
          <a:p>
            <a:endParaRPr lang="en-IN" sz="2000" dirty="0"/>
          </a:p>
          <a:p>
            <a:endParaRPr lang="en-IN" dirty="0"/>
          </a:p>
        </p:txBody>
      </p:sp>
      <p:graphicFrame>
        <p:nvGraphicFramePr>
          <p:cNvPr id="2" name="Object 1">
            <a:extLst>
              <a:ext uri="{FF2B5EF4-FFF2-40B4-BE49-F238E27FC236}">
                <a16:creationId xmlns:a16="http://schemas.microsoft.com/office/drawing/2014/main" id="{2E83C39D-23F9-397D-D13E-DD225C1E7F39}"/>
              </a:ext>
            </a:extLst>
          </p:cNvPr>
          <p:cNvGraphicFramePr>
            <a:graphicFrameLocks noChangeAspect="1"/>
          </p:cNvGraphicFramePr>
          <p:nvPr>
            <p:extLst>
              <p:ext uri="{D42A27DB-BD31-4B8C-83A1-F6EECF244321}">
                <p14:modId xmlns:p14="http://schemas.microsoft.com/office/powerpoint/2010/main" val="636436714"/>
              </p:ext>
            </p:extLst>
          </p:nvPr>
        </p:nvGraphicFramePr>
        <p:xfrm>
          <a:off x="1447391" y="778285"/>
          <a:ext cx="6424613" cy="3902075"/>
        </p:xfrm>
        <a:graphic>
          <a:graphicData uri="http://schemas.openxmlformats.org/presentationml/2006/ole">
            <mc:AlternateContent xmlns:mc="http://schemas.openxmlformats.org/markup-compatibility/2006">
              <mc:Choice xmlns:v="urn:schemas-microsoft-com:vml" Requires="v">
                <p:oleObj name="Bitmap Image" r:id="rId2" imgW="6423840" imgH="3901320" progId="PBrush">
                  <p:embed/>
                </p:oleObj>
              </mc:Choice>
              <mc:Fallback>
                <p:oleObj name="Bitmap Image" r:id="rId2" imgW="6423840" imgH="3901320" progId="PBrush">
                  <p:embed/>
                  <p:pic>
                    <p:nvPicPr>
                      <p:cNvPr id="0" name=""/>
                      <p:cNvPicPr/>
                      <p:nvPr/>
                    </p:nvPicPr>
                    <p:blipFill>
                      <a:blip r:embed="rId3"/>
                      <a:stretch>
                        <a:fillRect/>
                      </a:stretch>
                    </p:blipFill>
                    <p:spPr>
                      <a:xfrm>
                        <a:off x="1447391" y="778285"/>
                        <a:ext cx="6424613" cy="3902075"/>
                      </a:xfrm>
                      <a:prstGeom prst="rect">
                        <a:avLst/>
                      </a:prstGeom>
                    </p:spPr>
                  </p:pic>
                </p:oleObj>
              </mc:Fallback>
            </mc:AlternateContent>
          </a:graphicData>
        </a:graphic>
      </p:graphicFrame>
    </p:spTree>
    <p:extLst>
      <p:ext uri="{BB962C8B-B14F-4D97-AF65-F5344CB8AC3E}">
        <p14:creationId xmlns:p14="http://schemas.microsoft.com/office/powerpoint/2010/main" val="40776546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a:t>Generalization</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9EB6FC34-2CD6-1DD0-27CC-E848CCFD3C91}"/>
              </a:ext>
            </a:extLst>
          </p:cNvPr>
          <p:cNvGraphicFramePr>
            <a:graphicFrameLocks noChangeAspect="1"/>
          </p:cNvGraphicFramePr>
          <p:nvPr>
            <p:extLst>
              <p:ext uri="{D42A27DB-BD31-4B8C-83A1-F6EECF244321}">
                <p14:modId xmlns:p14="http://schemas.microsoft.com/office/powerpoint/2010/main" val="3042705518"/>
              </p:ext>
            </p:extLst>
          </p:nvPr>
        </p:nvGraphicFramePr>
        <p:xfrm>
          <a:off x="1524000" y="1904540"/>
          <a:ext cx="6096000" cy="3322637"/>
        </p:xfrm>
        <a:graphic>
          <a:graphicData uri="http://schemas.openxmlformats.org/presentationml/2006/ole">
            <mc:AlternateContent xmlns:mc="http://schemas.openxmlformats.org/markup-compatibility/2006">
              <mc:Choice xmlns:v="urn:schemas-microsoft-com:vml" Requires="v">
                <p:oleObj name="Bitmap Image" r:id="rId2" imgW="6095880" imgH="3322440" progId="PBrush">
                  <p:embed/>
                </p:oleObj>
              </mc:Choice>
              <mc:Fallback>
                <p:oleObj name="Bitmap Image" r:id="rId2" imgW="6095880" imgH="3322440" progId="PBrush">
                  <p:embed/>
                  <p:pic>
                    <p:nvPicPr>
                      <p:cNvPr id="0" name=""/>
                      <p:cNvPicPr/>
                      <p:nvPr/>
                    </p:nvPicPr>
                    <p:blipFill>
                      <a:blip r:embed="rId3"/>
                      <a:stretch>
                        <a:fillRect/>
                      </a:stretch>
                    </p:blipFill>
                    <p:spPr>
                      <a:xfrm>
                        <a:off x="1524000" y="1904540"/>
                        <a:ext cx="6096000" cy="3322637"/>
                      </a:xfrm>
                      <a:prstGeom prst="rect">
                        <a:avLst/>
                      </a:prstGeom>
                    </p:spPr>
                  </p:pic>
                </p:oleObj>
              </mc:Fallback>
            </mc:AlternateContent>
          </a:graphicData>
        </a:graphic>
      </p:graphicFrame>
    </p:spTree>
    <p:extLst>
      <p:ext uri="{BB962C8B-B14F-4D97-AF65-F5344CB8AC3E}">
        <p14:creationId xmlns:p14="http://schemas.microsoft.com/office/powerpoint/2010/main" val="3593523183"/>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a:t>Overfitting</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DEB9C07B-ECC2-30E7-8D49-0AC77CF12BA6}"/>
              </a:ext>
            </a:extLst>
          </p:cNvPr>
          <p:cNvGraphicFramePr>
            <a:graphicFrameLocks noChangeAspect="1"/>
          </p:cNvGraphicFramePr>
          <p:nvPr>
            <p:extLst>
              <p:ext uri="{D42A27DB-BD31-4B8C-83A1-F6EECF244321}">
                <p14:modId xmlns:p14="http://schemas.microsoft.com/office/powerpoint/2010/main" val="3781589404"/>
              </p:ext>
            </p:extLst>
          </p:nvPr>
        </p:nvGraphicFramePr>
        <p:xfrm>
          <a:off x="2071637" y="1841397"/>
          <a:ext cx="5707063" cy="3368675"/>
        </p:xfrm>
        <a:graphic>
          <a:graphicData uri="http://schemas.openxmlformats.org/presentationml/2006/ole">
            <mc:AlternateContent xmlns:mc="http://schemas.openxmlformats.org/markup-compatibility/2006">
              <mc:Choice xmlns:v="urn:schemas-microsoft-com:vml" Requires="v">
                <p:oleObj name="Bitmap Image" r:id="rId2" imgW="5707440" imgH="3368160" progId="PBrush">
                  <p:embed/>
                </p:oleObj>
              </mc:Choice>
              <mc:Fallback>
                <p:oleObj name="Bitmap Image" r:id="rId2" imgW="5707440" imgH="3368160" progId="PBrush">
                  <p:embed/>
                  <p:pic>
                    <p:nvPicPr>
                      <p:cNvPr id="0" name=""/>
                      <p:cNvPicPr/>
                      <p:nvPr/>
                    </p:nvPicPr>
                    <p:blipFill>
                      <a:blip r:embed="rId3"/>
                      <a:stretch>
                        <a:fillRect/>
                      </a:stretch>
                    </p:blipFill>
                    <p:spPr>
                      <a:xfrm>
                        <a:off x="2071637" y="1841397"/>
                        <a:ext cx="5707063" cy="3368675"/>
                      </a:xfrm>
                      <a:prstGeom prst="rect">
                        <a:avLst/>
                      </a:prstGeom>
                    </p:spPr>
                  </p:pic>
                </p:oleObj>
              </mc:Fallback>
            </mc:AlternateContent>
          </a:graphicData>
        </a:graphic>
      </p:graphicFrame>
    </p:spTree>
    <p:extLst>
      <p:ext uri="{BB962C8B-B14F-4D97-AF65-F5344CB8AC3E}">
        <p14:creationId xmlns:p14="http://schemas.microsoft.com/office/powerpoint/2010/main" val="3274645284"/>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89CEDCDD-A9F3-18A2-5FC6-EA28C4D1505B}"/>
              </a:ext>
            </a:extLst>
          </p:cNvPr>
          <p:cNvGraphicFramePr>
            <a:graphicFrameLocks noChangeAspect="1"/>
          </p:cNvGraphicFramePr>
          <p:nvPr>
            <p:extLst>
              <p:ext uri="{D42A27DB-BD31-4B8C-83A1-F6EECF244321}">
                <p14:modId xmlns:p14="http://schemas.microsoft.com/office/powerpoint/2010/main" val="3839627032"/>
              </p:ext>
            </p:extLst>
          </p:nvPr>
        </p:nvGraphicFramePr>
        <p:xfrm>
          <a:off x="884903" y="1208420"/>
          <a:ext cx="8626475" cy="3954463"/>
        </p:xfrm>
        <a:graphic>
          <a:graphicData uri="http://schemas.openxmlformats.org/presentationml/2006/ole">
            <mc:AlternateContent xmlns:mc="http://schemas.openxmlformats.org/markup-compatibility/2006">
              <mc:Choice xmlns:v="urn:schemas-microsoft-com:vml" Requires="v">
                <p:oleObj name="Bitmap Image" r:id="rId2" imgW="8625960" imgH="3954960" progId="PBrush">
                  <p:embed/>
                </p:oleObj>
              </mc:Choice>
              <mc:Fallback>
                <p:oleObj name="Bitmap Image" r:id="rId2" imgW="8625960" imgH="3954960" progId="PBrush">
                  <p:embed/>
                  <p:pic>
                    <p:nvPicPr>
                      <p:cNvPr id="0" name=""/>
                      <p:cNvPicPr/>
                      <p:nvPr/>
                    </p:nvPicPr>
                    <p:blipFill>
                      <a:blip r:embed="rId3"/>
                      <a:stretch>
                        <a:fillRect/>
                      </a:stretch>
                    </p:blipFill>
                    <p:spPr>
                      <a:xfrm>
                        <a:off x="884903" y="1208420"/>
                        <a:ext cx="8626475" cy="3954463"/>
                      </a:xfrm>
                      <a:prstGeom prst="rect">
                        <a:avLst/>
                      </a:prstGeom>
                    </p:spPr>
                  </p:pic>
                </p:oleObj>
              </mc:Fallback>
            </mc:AlternateContent>
          </a:graphicData>
        </a:graphic>
      </p:graphicFrame>
    </p:spTree>
    <p:extLst>
      <p:ext uri="{BB962C8B-B14F-4D97-AF65-F5344CB8AC3E}">
        <p14:creationId xmlns:p14="http://schemas.microsoft.com/office/powerpoint/2010/main" val="1093589822"/>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IN" dirty="0"/>
              <a:t>Overfitting &amp; Generalization</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6B4A8CA9-3A09-E5A8-2CB0-9914A09C97F9}"/>
              </a:ext>
            </a:extLst>
          </p:cNvPr>
          <p:cNvGraphicFramePr>
            <a:graphicFrameLocks noChangeAspect="1"/>
          </p:cNvGraphicFramePr>
          <p:nvPr>
            <p:extLst>
              <p:ext uri="{D42A27DB-BD31-4B8C-83A1-F6EECF244321}">
                <p14:modId xmlns:p14="http://schemas.microsoft.com/office/powerpoint/2010/main" val="1234821833"/>
              </p:ext>
            </p:extLst>
          </p:nvPr>
        </p:nvGraphicFramePr>
        <p:xfrm>
          <a:off x="982100" y="2392362"/>
          <a:ext cx="6430963" cy="2073275"/>
        </p:xfrm>
        <a:graphic>
          <a:graphicData uri="http://schemas.openxmlformats.org/presentationml/2006/ole">
            <mc:AlternateContent xmlns:mc="http://schemas.openxmlformats.org/markup-compatibility/2006">
              <mc:Choice xmlns:v="urn:schemas-microsoft-com:vml" Requires="v">
                <p:oleObj name="Bitmap Image" r:id="rId2" imgW="6431400" imgH="2072520" progId="PBrush">
                  <p:embed/>
                </p:oleObj>
              </mc:Choice>
              <mc:Fallback>
                <p:oleObj name="Bitmap Image" r:id="rId2" imgW="6431400" imgH="2072520" progId="PBrush">
                  <p:embed/>
                  <p:pic>
                    <p:nvPicPr>
                      <p:cNvPr id="0" name=""/>
                      <p:cNvPicPr/>
                      <p:nvPr/>
                    </p:nvPicPr>
                    <p:blipFill>
                      <a:blip r:embed="rId3"/>
                      <a:stretch>
                        <a:fillRect/>
                      </a:stretch>
                    </p:blipFill>
                    <p:spPr>
                      <a:xfrm>
                        <a:off x="982100" y="2392362"/>
                        <a:ext cx="6430963" cy="2073275"/>
                      </a:xfrm>
                      <a:prstGeom prst="rect">
                        <a:avLst/>
                      </a:prstGeom>
                    </p:spPr>
                  </p:pic>
                </p:oleObj>
              </mc:Fallback>
            </mc:AlternateContent>
          </a:graphicData>
        </a:graphic>
      </p:graphicFrame>
    </p:spTree>
    <p:extLst>
      <p:ext uri="{BB962C8B-B14F-4D97-AF65-F5344CB8AC3E}">
        <p14:creationId xmlns:p14="http://schemas.microsoft.com/office/powerpoint/2010/main" val="382162078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a:t>Overfitting &amp; Underfitting</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8FC3F370-0F10-C7F3-828B-4EDDD480110A}"/>
              </a:ext>
            </a:extLst>
          </p:cNvPr>
          <p:cNvGraphicFramePr>
            <a:graphicFrameLocks noChangeAspect="1"/>
          </p:cNvGraphicFramePr>
          <p:nvPr>
            <p:extLst>
              <p:ext uri="{D42A27DB-BD31-4B8C-83A1-F6EECF244321}">
                <p14:modId xmlns:p14="http://schemas.microsoft.com/office/powerpoint/2010/main" val="4004663324"/>
              </p:ext>
            </p:extLst>
          </p:nvPr>
        </p:nvGraphicFramePr>
        <p:xfrm>
          <a:off x="1382611" y="1884823"/>
          <a:ext cx="6575425" cy="4030663"/>
        </p:xfrm>
        <a:graphic>
          <a:graphicData uri="http://schemas.openxmlformats.org/presentationml/2006/ole">
            <mc:AlternateContent xmlns:mc="http://schemas.openxmlformats.org/markup-compatibility/2006">
              <mc:Choice xmlns:v="urn:schemas-microsoft-com:vml" Requires="v">
                <p:oleObj name="Bitmap Image" r:id="rId2" imgW="6576120" imgH="4030920" progId="PBrush">
                  <p:embed/>
                </p:oleObj>
              </mc:Choice>
              <mc:Fallback>
                <p:oleObj name="Bitmap Image" r:id="rId2" imgW="6576120" imgH="4030920" progId="PBrush">
                  <p:embed/>
                  <p:pic>
                    <p:nvPicPr>
                      <p:cNvPr id="0" name=""/>
                      <p:cNvPicPr/>
                      <p:nvPr/>
                    </p:nvPicPr>
                    <p:blipFill>
                      <a:blip r:embed="rId3"/>
                      <a:stretch>
                        <a:fillRect/>
                      </a:stretch>
                    </p:blipFill>
                    <p:spPr>
                      <a:xfrm>
                        <a:off x="1382611" y="1884823"/>
                        <a:ext cx="6575425" cy="4030663"/>
                      </a:xfrm>
                      <a:prstGeom prst="rect">
                        <a:avLst/>
                      </a:prstGeom>
                    </p:spPr>
                  </p:pic>
                </p:oleObj>
              </mc:Fallback>
            </mc:AlternateContent>
          </a:graphicData>
        </a:graphic>
      </p:graphicFrame>
    </p:spTree>
    <p:extLst>
      <p:ext uri="{BB962C8B-B14F-4D97-AF65-F5344CB8AC3E}">
        <p14:creationId xmlns:p14="http://schemas.microsoft.com/office/powerpoint/2010/main" val="1419803910"/>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US" dirty="0"/>
              <a:t>Metrics to Evaluate Model Performance</a:t>
            </a:r>
          </a:p>
        </p:txBody>
      </p:sp>
      <p:sp>
        <p:nvSpPr>
          <p:cNvPr id="3" name="Content Placeholder 2"/>
          <p:cNvSpPr>
            <a:spLocks noGrp="1"/>
          </p:cNvSpPr>
          <p:nvPr>
            <p:ph idx="1"/>
          </p:nvPr>
        </p:nvSpPr>
        <p:spPr>
          <a:xfrm>
            <a:off x="373626" y="1430039"/>
            <a:ext cx="10933471" cy="1755613"/>
          </a:xfrm>
        </p:spPr>
        <p:txBody>
          <a:bodyPr>
            <a:normAutofit/>
          </a:bodyPr>
          <a:lstStyle/>
          <a:p>
            <a:r>
              <a:rPr lang="en-US" dirty="0"/>
              <a:t>Classification</a:t>
            </a:r>
          </a:p>
          <a:p>
            <a:endParaRPr lang="en-US" dirty="0"/>
          </a:p>
          <a:p>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747A73FF-E0F7-A520-0B56-2BEF8FCE34A6}"/>
              </a:ext>
            </a:extLst>
          </p:cNvPr>
          <p:cNvGraphicFramePr>
            <a:graphicFrameLocks noChangeAspect="1"/>
          </p:cNvGraphicFramePr>
          <p:nvPr>
            <p:extLst>
              <p:ext uri="{D42A27DB-BD31-4B8C-83A1-F6EECF244321}">
                <p14:modId xmlns:p14="http://schemas.microsoft.com/office/powerpoint/2010/main" val="3366018697"/>
              </p:ext>
            </p:extLst>
          </p:nvPr>
        </p:nvGraphicFramePr>
        <p:xfrm>
          <a:off x="1179871" y="2087051"/>
          <a:ext cx="6096000" cy="3665537"/>
        </p:xfrm>
        <a:graphic>
          <a:graphicData uri="http://schemas.openxmlformats.org/presentationml/2006/ole">
            <mc:AlternateContent xmlns:mc="http://schemas.openxmlformats.org/markup-compatibility/2006">
              <mc:Choice xmlns:v="urn:schemas-microsoft-com:vml" Requires="v">
                <p:oleObj name="Bitmap Image" r:id="rId2" imgW="6095880" imgH="3665160" progId="PBrush">
                  <p:embed/>
                </p:oleObj>
              </mc:Choice>
              <mc:Fallback>
                <p:oleObj name="Bitmap Image" r:id="rId2" imgW="6095880" imgH="3665160" progId="PBrush">
                  <p:embed/>
                  <p:pic>
                    <p:nvPicPr>
                      <p:cNvPr id="0" name=""/>
                      <p:cNvPicPr/>
                      <p:nvPr/>
                    </p:nvPicPr>
                    <p:blipFill>
                      <a:blip r:embed="rId3"/>
                      <a:stretch>
                        <a:fillRect/>
                      </a:stretch>
                    </p:blipFill>
                    <p:spPr>
                      <a:xfrm>
                        <a:off x="1179871" y="2087051"/>
                        <a:ext cx="6096000" cy="3665537"/>
                      </a:xfrm>
                      <a:prstGeom prst="rect">
                        <a:avLst/>
                      </a:prstGeom>
                    </p:spPr>
                  </p:pic>
                </p:oleObj>
              </mc:Fallback>
            </mc:AlternateContent>
          </a:graphicData>
        </a:graphic>
      </p:graphicFrame>
    </p:spTree>
    <p:extLst>
      <p:ext uri="{BB962C8B-B14F-4D97-AF65-F5344CB8AC3E}">
        <p14:creationId xmlns:p14="http://schemas.microsoft.com/office/powerpoint/2010/main" val="2178499311"/>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a:t>Types of Classification Errors</a:t>
            </a:r>
            <a:endParaRPr lang="en-US" dirty="0"/>
          </a:p>
        </p:txBody>
      </p:sp>
      <p:sp>
        <p:nvSpPr>
          <p:cNvPr id="3" name="Content Placeholder 2"/>
          <p:cNvSpPr>
            <a:spLocks noGrp="1"/>
          </p:cNvSpPr>
          <p:nvPr>
            <p:ph idx="1"/>
          </p:nvPr>
        </p:nvSpPr>
        <p:spPr>
          <a:xfrm>
            <a:off x="373626" y="1430039"/>
            <a:ext cx="10933471" cy="4066193"/>
          </a:xfrm>
        </p:spPr>
        <p:txBody>
          <a:bodyPr>
            <a:normAutofit/>
          </a:bodyPr>
          <a:lstStyle/>
          <a:p>
            <a:endParaRPr lang="en-US" dirty="0"/>
          </a:p>
          <a:p>
            <a:endParaRPr lang="en-US" dirty="0"/>
          </a:p>
          <a:p>
            <a:endParaRPr lang="en-US" dirty="0"/>
          </a:p>
          <a:p>
            <a:endParaRPr lang="en-US" dirty="0"/>
          </a:p>
        </p:txBody>
      </p:sp>
      <p:graphicFrame>
        <p:nvGraphicFramePr>
          <p:cNvPr id="5" name="Object 4">
            <a:extLst>
              <a:ext uri="{FF2B5EF4-FFF2-40B4-BE49-F238E27FC236}">
                <a16:creationId xmlns:a16="http://schemas.microsoft.com/office/drawing/2014/main" id="{4CC4BBF3-70EE-E26A-A56A-09C6822CC445}"/>
              </a:ext>
            </a:extLst>
          </p:cNvPr>
          <p:cNvGraphicFramePr>
            <a:graphicFrameLocks noChangeAspect="1"/>
          </p:cNvGraphicFramePr>
          <p:nvPr>
            <p:extLst>
              <p:ext uri="{D42A27DB-BD31-4B8C-83A1-F6EECF244321}">
                <p14:modId xmlns:p14="http://schemas.microsoft.com/office/powerpoint/2010/main" val="2845383856"/>
              </p:ext>
            </p:extLst>
          </p:nvPr>
        </p:nvGraphicFramePr>
        <p:xfrm>
          <a:off x="2428568" y="1860857"/>
          <a:ext cx="6142037" cy="3635375"/>
        </p:xfrm>
        <a:graphic>
          <a:graphicData uri="http://schemas.openxmlformats.org/presentationml/2006/ole">
            <mc:AlternateContent xmlns:mc="http://schemas.openxmlformats.org/markup-compatibility/2006">
              <mc:Choice xmlns:v="urn:schemas-microsoft-com:vml" Requires="v">
                <p:oleObj name="Bitmap Image" r:id="rId2" imgW="6141600" imgH="3634920" progId="PBrush">
                  <p:embed/>
                </p:oleObj>
              </mc:Choice>
              <mc:Fallback>
                <p:oleObj name="Bitmap Image" r:id="rId2" imgW="6141600" imgH="3634920" progId="PBrush">
                  <p:embed/>
                  <p:pic>
                    <p:nvPicPr>
                      <p:cNvPr id="0" name=""/>
                      <p:cNvPicPr/>
                      <p:nvPr/>
                    </p:nvPicPr>
                    <p:blipFill>
                      <a:blip r:embed="rId3"/>
                      <a:stretch>
                        <a:fillRect/>
                      </a:stretch>
                    </p:blipFill>
                    <p:spPr>
                      <a:xfrm>
                        <a:off x="2428568" y="1860857"/>
                        <a:ext cx="6142037" cy="3635375"/>
                      </a:xfrm>
                      <a:prstGeom prst="rect">
                        <a:avLst/>
                      </a:prstGeom>
                    </p:spPr>
                  </p:pic>
                </p:oleObj>
              </mc:Fallback>
            </mc:AlternateContent>
          </a:graphicData>
        </a:graphic>
      </p:graphicFrame>
    </p:spTree>
    <p:extLst>
      <p:ext uri="{BB962C8B-B14F-4D97-AF65-F5344CB8AC3E}">
        <p14:creationId xmlns:p14="http://schemas.microsoft.com/office/powerpoint/2010/main" val="330585730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138546" y="268974"/>
            <a:ext cx="11563926" cy="6240106"/>
          </a:xfrm>
          <a:prstGeom prst="rect">
            <a:avLst/>
          </a:prstGeom>
          <a:noFill/>
        </p:spPr>
        <p:txBody>
          <a:bodyPr wrap="square">
            <a:spAutoFit/>
          </a:bodyPr>
          <a:lstStyle/>
          <a:p>
            <a:pPr algn="just" defTabSz="914400">
              <a:lnSpc>
                <a:spcPct val="120000"/>
              </a:lnSpc>
              <a:spcBef>
                <a:spcPts val="1000"/>
              </a:spcBef>
              <a:buClr>
                <a:schemeClr val="accent1"/>
              </a:buClr>
              <a:buSzPct val="100000"/>
            </a:pPr>
            <a:r>
              <a:rPr lang="en-US" sz="2000" dirty="0"/>
              <a:t>Let's go over some examples of various numeric variables. A person's height is a positive, continuous valued number. </a:t>
            </a:r>
          </a:p>
          <a:p>
            <a:pPr algn="just" defTabSz="914400">
              <a:lnSpc>
                <a:spcPct val="120000"/>
              </a:lnSpc>
              <a:spcBef>
                <a:spcPts val="1000"/>
              </a:spcBef>
              <a:buClr>
                <a:schemeClr val="accent1"/>
              </a:buClr>
              <a:buSzPct val="100000"/>
            </a:pPr>
            <a:r>
              <a:rPr lang="en-US" sz="2000" dirty="0"/>
              <a:t>The score in an exam is a positive number that range between zero and a 100%. </a:t>
            </a:r>
          </a:p>
          <a:p>
            <a:pPr algn="just" defTabSz="914400">
              <a:lnSpc>
                <a:spcPct val="120000"/>
              </a:lnSpc>
              <a:spcBef>
                <a:spcPts val="1000"/>
              </a:spcBef>
              <a:buClr>
                <a:schemeClr val="accent1"/>
              </a:buClr>
              <a:buSzPct val="100000"/>
            </a:pPr>
            <a:r>
              <a:rPr lang="en-US" sz="2000" dirty="0"/>
              <a:t>The number of transactions per hour is a positive integer, whereas the change in a stock price can be either positive or negative. A variable with labels, names, or categories for values instead of numbers are called categorical variables. </a:t>
            </a:r>
          </a:p>
          <a:p>
            <a:pPr algn="just" defTabSz="914400">
              <a:lnSpc>
                <a:spcPct val="120000"/>
              </a:lnSpc>
              <a:spcBef>
                <a:spcPts val="1000"/>
              </a:spcBef>
              <a:buClr>
                <a:schemeClr val="accent1"/>
              </a:buClr>
              <a:buSzPct val="100000"/>
            </a:pPr>
            <a:r>
              <a:rPr lang="en-US" sz="2000" dirty="0"/>
              <a:t>For example a variable that describes the color of an item, such as the color of a car, can have values such as red, silver, blue, white and black. These are non-numeric </a:t>
            </a:r>
            <a:r>
              <a:rPr lang="en-US" sz="2000" dirty="0" err="1"/>
              <a:t>valuesthat</a:t>
            </a:r>
            <a:r>
              <a:rPr lang="en-US" sz="2000" dirty="0"/>
              <a:t> describes some quality or characteristic of an entity.</a:t>
            </a:r>
          </a:p>
          <a:p>
            <a:pPr algn="just" defTabSz="914400">
              <a:lnSpc>
                <a:spcPct val="120000"/>
              </a:lnSpc>
              <a:spcBef>
                <a:spcPts val="1000"/>
              </a:spcBef>
              <a:buClr>
                <a:schemeClr val="accent1"/>
              </a:buClr>
              <a:buSzPct val="100000"/>
            </a:pPr>
            <a:endParaRPr lang="en-US" sz="2000" dirty="0"/>
          </a:p>
          <a:p>
            <a:pPr algn="just" defTabSz="914400">
              <a:lnSpc>
                <a:spcPct val="120000"/>
              </a:lnSpc>
              <a:spcBef>
                <a:spcPts val="1000"/>
              </a:spcBef>
              <a:buClr>
                <a:schemeClr val="accent1"/>
              </a:buClr>
              <a:buSzPct val="100000"/>
            </a:pPr>
            <a:r>
              <a:rPr lang="en-US" sz="2000" dirty="0"/>
              <a:t>These values can be thought of as names or labels that can be sorted into categories. Therefore, categorical variables are also referred to as qualitative variables, or nominal variables. Some examples of categorical variables are gender, marital status, type of customer, for example, teenager, adult, senior. Product categories, for example, electronics, kitchen, bathroom and color of an item.</a:t>
            </a:r>
          </a:p>
        </p:txBody>
      </p:sp>
    </p:spTree>
    <p:extLst>
      <p:ext uri="{BB962C8B-B14F-4D97-AF65-F5344CB8AC3E}">
        <p14:creationId xmlns:p14="http://schemas.microsoft.com/office/powerpoint/2010/main" val="25546295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dirty="0">
                <a:solidFill>
                  <a:srgbClr val="1F1F1F"/>
                </a:solidFill>
                <a:effectLst/>
                <a:latin typeface="Source Sans Pro" panose="020B0503030403020204" pitchFamily="34" charset="0"/>
              </a:rPr>
              <a:t> </a:t>
            </a:r>
            <a:r>
              <a:rPr lang="en-IN" dirty="0"/>
              <a:t>Accuracy Rate </a:t>
            </a:r>
            <a:endParaRPr lang="en-US" dirty="0"/>
          </a:p>
        </p:txBody>
      </p:sp>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dirty="0"/>
          </a:p>
          <a:p>
            <a:endParaRPr lang="en-US" dirty="0"/>
          </a:p>
          <a:p>
            <a:endParaRPr lang="en-US" dirty="0"/>
          </a:p>
          <a:p>
            <a:endParaRPr lang="en-US" dirty="0"/>
          </a:p>
        </p:txBody>
      </p:sp>
      <p:graphicFrame>
        <p:nvGraphicFramePr>
          <p:cNvPr id="4" name="Object 3">
            <a:extLst>
              <a:ext uri="{FF2B5EF4-FFF2-40B4-BE49-F238E27FC236}">
                <a16:creationId xmlns:a16="http://schemas.microsoft.com/office/drawing/2014/main" id="{876E0FC2-713C-CE16-BDD7-7B1FD544A601}"/>
              </a:ext>
            </a:extLst>
          </p:cNvPr>
          <p:cNvGraphicFramePr>
            <a:graphicFrameLocks noChangeAspect="1"/>
          </p:cNvGraphicFramePr>
          <p:nvPr>
            <p:extLst>
              <p:ext uri="{D42A27DB-BD31-4B8C-83A1-F6EECF244321}">
                <p14:modId xmlns:p14="http://schemas.microsoft.com/office/powerpoint/2010/main" val="546733751"/>
              </p:ext>
            </p:extLst>
          </p:nvPr>
        </p:nvGraphicFramePr>
        <p:xfrm>
          <a:off x="639763" y="1485900"/>
          <a:ext cx="5456237" cy="1943100"/>
        </p:xfrm>
        <a:graphic>
          <a:graphicData uri="http://schemas.openxmlformats.org/presentationml/2006/ole">
            <mc:AlternateContent xmlns:mc="http://schemas.openxmlformats.org/markup-compatibility/2006">
              <mc:Choice xmlns:v="urn:schemas-microsoft-com:vml" Requires="v">
                <p:oleObj name="Bitmap Image" r:id="rId2" imgW="5455800" imgH="1943280" progId="PBrush">
                  <p:embed/>
                </p:oleObj>
              </mc:Choice>
              <mc:Fallback>
                <p:oleObj name="Bitmap Image" r:id="rId2" imgW="5455800" imgH="1943280" progId="PBrush">
                  <p:embed/>
                  <p:pic>
                    <p:nvPicPr>
                      <p:cNvPr id="0" name=""/>
                      <p:cNvPicPr/>
                      <p:nvPr/>
                    </p:nvPicPr>
                    <p:blipFill>
                      <a:blip r:embed="rId3"/>
                      <a:stretch>
                        <a:fillRect/>
                      </a:stretch>
                    </p:blipFill>
                    <p:spPr>
                      <a:xfrm>
                        <a:off x="639763" y="1485900"/>
                        <a:ext cx="5456237" cy="19431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CBB2ABB5-3E40-751F-D068-60D26D489033}"/>
              </a:ext>
            </a:extLst>
          </p:cNvPr>
          <p:cNvGraphicFramePr>
            <a:graphicFrameLocks noChangeAspect="1"/>
          </p:cNvGraphicFramePr>
          <p:nvPr>
            <p:extLst>
              <p:ext uri="{D42A27DB-BD31-4B8C-83A1-F6EECF244321}">
                <p14:modId xmlns:p14="http://schemas.microsoft.com/office/powerpoint/2010/main" val="3470182541"/>
              </p:ext>
            </p:extLst>
          </p:nvPr>
        </p:nvGraphicFramePr>
        <p:xfrm>
          <a:off x="870822" y="3883435"/>
          <a:ext cx="5730875" cy="1958975"/>
        </p:xfrm>
        <a:graphic>
          <a:graphicData uri="http://schemas.openxmlformats.org/presentationml/2006/ole">
            <mc:AlternateContent xmlns:mc="http://schemas.openxmlformats.org/markup-compatibility/2006">
              <mc:Choice xmlns:v="urn:schemas-microsoft-com:vml" Requires="v">
                <p:oleObj name="Bitmap Image" r:id="rId4" imgW="5730120" imgH="1958400" progId="PBrush">
                  <p:embed/>
                </p:oleObj>
              </mc:Choice>
              <mc:Fallback>
                <p:oleObj name="Bitmap Image" r:id="rId4" imgW="5730120" imgH="1958400" progId="PBrush">
                  <p:embed/>
                  <p:pic>
                    <p:nvPicPr>
                      <p:cNvPr id="0" name=""/>
                      <p:cNvPicPr/>
                      <p:nvPr/>
                    </p:nvPicPr>
                    <p:blipFill>
                      <a:blip r:embed="rId5"/>
                      <a:stretch>
                        <a:fillRect/>
                      </a:stretch>
                    </p:blipFill>
                    <p:spPr>
                      <a:xfrm>
                        <a:off x="870822" y="3883435"/>
                        <a:ext cx="5730875" cy="1958975"/>
                      </a:xfrm>
                      <a:prstGeom prst="rect">
                        <a:avLst/>
                      </a:prstGeom>
                    </p:spPr>
                  </p:pic>
                </p:oleObj>
              </mc:Fallback>
            </mc:AlternateContent>
          </a:graphicData>
        </a:graphic>
      </p:graphicFrame>
    </p:spTree>
    <p:extLst>
      <p:ext uri="{BB962C8B-B14F-4D97-AF65-F5344CB8AC3E}">
        <p14:creationId xmlns:p14="http://schemas.microsoft.com/office/powerpoint/2010/main" val="1332735555"/>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314037" y="444465"/>
            <a:ext cx="11563926" cy="2531399"/>
          </a:xfrm>
          <a:prstGeom prst="rect">
            <a:avLst/>
          </a:prstGeom>
          <a:noFill/>
        </p:spPr>
        <p:txBody>
          <a:bodyPr wrap="square">
            <a:spAutoFit/>
          </a:bodyPr>
          <a:lstStyle/>
          <a:p>
            <a:pPr algn="just" defTabSz="914400">
              <a:lnSpc>
                <a:spcPct val="120000"/>
              </a:lnSpc>
              <a:spcBef>
                <a:spcPts val="1000"/>
              </a:spcBef>
              <a:buClr>
                <a:schemeClr val="accent1"/>
              </a:buClr>
              <a:buSzPct val="100000"/>
            </a:pPr>
            <a:r>
              <a:rPr lang="en-US" sz="2000" dirty="0"/>
              <a:t>To summarize, a sample is an instance or example of an entity in your data. </a:t>
            </a:r>
          </a:p>
          <a:p>
            <a:pPr algn="just" defTabSz="914400">
              <a:lnSpc>
                <a:spcPct val="120000"/>
              </a:lnSpc>
              <a:spcBef>
                <a:spcPts val="1000"/>
              </a:spcBef>
              <a:buClr>
                <a:schemeClr val="accent1"/>
              </a:buClr>
              <a:buSzPct val="100000"/>
            </a:pPr>
            <a:r>
              <a:rPr lang="en-US" sz="2000" dirty="0"/>
              <a:t>A variable captures a specific characteristic of each entity. So a sample has many variables to describe it. Data from real applications are often multidimensional, meaning that there are many dimensions or variables describing each sample.  </a:t>
            </a:r>
          </a:p>
          <a:p>
            <a:pPr algn="just" defTabSz="914400">
              <a:lnSpc>
                <a:spcPct val="120000"/>
              </a:lnSpc>
              <a:spcBef>
                <a:spcPts val="1000"/>
              </a:spcBef>
              <a:buClr>
                <a:schemeClr val="accent1"/>
              </a:buClr>
              <a:buSzPct val="100000"/>
            </a:pPr>
            <a:r>
              <a:rPr lang="en-US" sz="2000" dirty="0"/>
              <a:t>Each variable has a datatype associated with it, the most common data types are numeric and categorical. Note that there are many terms to describe these data related concepts.</a:t>
            </a:r>
          </a:p>
        </p:txBody>
      </p:sp>
    </p:spTree>
    <p:extLst>
      <p:ext uri="{BB962C8B-B14F-4D97-AF65-F5344CB8AC3E}">
        <p14:creationId xmlns:p14="http://schemas.microsoft.com/office/powerpoint/2010/main" val="264876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6AE8-A039-4BA0-8D2C-A2D7EF6FD501}"/>
              </a:ext>
            </a:extLst>
          </p:cNvPr>
          <p:cNvSpPr>
            <a:spLocks noGrp="1"/>
          </p:cNvSpPr>
          <p:nvPr>
            <p:ph type="title"/>
          </p:nvPr>
        </p:nvSpPr>
        <p:spPr>
          <a:xfrm>
            <a:off x="1294362" y="253914"/>
            <a:ext cx="9603275" cy="670320"/>
          </a:xfrm>
        </p:spPr>
        <p:txBody>
          <a:bodyPr/>
          <a:lstStyle/>
          <a:p>
            <a:pPr algn="l"/>
            <a:r>
              <a:rPr lang="en-IN" b="1" i="0" dirty="0">
                <a:solidFill>
                  <a:srgbClr val="222222"/>
                </a:solidFill>
                <a:effectLst/>
                <a:latin typeface="Lato" panose="020F0502020204030203" pitchFamily="34" charset="0"/>
              </a:rPr>
              <a:t>Data Exploration</a:t>
            </a:r>
          </a:p>
        </p:txBody>
      </p:sp>
      <p:sp>
        <p:nvSpPr>
          <p:cNvPr id="3" name="Content Placeholder 2">
            <a:extLst>
              <a:ext uri="{FF2B5EF4-FFF2-40B4-BE49-F238E27FC236}">
                <a16:creationId xmlns:a16="http://schemas.microsoft.com/office/drawing/2014/main" id="{0965B290-239B-4253-9189-11532D99490F}"/>
              </a:ext>
            </a:extLst>
          </p:cNvPr>
          <p:cNvSpPr>
            <a:spLocks noGrp="1"/>
          </p:cNvSpPr>
          <p:nvPr>
            <p:ph idx="1"/>
          </p:nvPr>
        </p:nvSpPr>
        <p:spPr>
          <a:xfrm>
            <a:off x="796313" y="1465007"/>
            <a:ext cx="10913806" cy="5230762"/>
          </a:xfrm>
        </p:spPr>
        <p:txBody>
          <a:bodyPr>
            <a:normAutofit/>
          </a:bodyPr>
          <a:lstStyle/>
          <a:p>
            <a:pPr algn="just"/>
            <a:r>
              <a:rPr lang="en-US" dirty="0"/>
              <a:t>Now that we are familiar with some commonly use terms to describe data, let's look at what data exploration is and why it's important. </a:t>
            </a:r>
          </a:p>
          <a:p>
            <a:pPr algn="just"/>
            <a:endParaRPr lang="en-US" dirty="0"/>
          </a:p>
          <a:p>
            <a:pPr algn="just"/>
            <a:r>
              <a:rPr lang="en-US" dirty="0"/>
              <a:t>After this presentation, you will be able to explain why data exploration is necessary, articulate the objectives of data exploration, list the categories of techniques for exploring data. Data exploration means doing some preliminary investigation of your data set.</a:t>
            </a:r>
          </a:p>
          <a:p>
            <a:pPr algn="just"/>
            <a:endParaRPr lang="en-US" dirty="0"/>
          </a:p>
          <a:p>
            <a:pPr algn="just"/>
            <a:r>
              <a:rPr lang="en-US" dirty="0"/>
              <a:t>The goal is to gain a better understanding of the data that you have to work with. If you understand the characteristics of your data, you can make optimal use of it in whatever subsequent processing and analysis you do with the data. </a:t>
            </a:r>
          </a:p>
          <a:p>
            <a:pPr algn="just"/>
            <a:endParaRPr lang="en-US" dirty="0"/>
          </a:p>
          <a:p>
            <a:pPr algn="just"/>
            <a:r>
              <a:rPr lang="en-US" dirty="0"/>
              <a:t>Note that data exploration is also called exploratory data analysis, or EDA for short. How do you go about exploring data? </a:t>
            </a:r>
          </a:p>
        </p:txBody>
      </p:sp>
    </p:spTree>
    <p:extLst>
      <p:ext uri="{BB962C8B-B14F-4D97-AF65-F5344CB8AC3E}">
        <p14:creationId xmlns:p14="http://schemas.microsoft.com/office/powerpoint/2010/main" val="241246512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779C50C2E4854291B7A94C30DEF7BF" ma:contentTypeVersion="2" ma:contentTypeDescription="Create a new document." ma:contentTypeScope="" ma:versionID="e3155a2f19cddc5683c4b1617ebac3ce">
  <xsd:schema xmlns:xsd="http://www.w3.org/2001/XMLSchema" xmlns:xs="http://www.w3.org/2001/XMLSchema" xmlns:p="http://schemas.microsoft.com/office/2006/metadata/properties" xmlns:ns2="7a86da0c-1911-4a0f-af60-b8ba93fb4900" targetNamespace="http://schemas.microsoft.com/office/2006/metadata/properties" ma:root="true" ma:fieldsID="36f8b981398f322fdb7a1b1dc3be45dd" ns2:_="">
    <xsd:import namespace="7a86da0c-1911-4a0f-af60-b8ba93fb4900"/>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86da0c-1911-4a0f-af60-b8ba93fb49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1D07B05-E8EE-4715-96C0-DB138536F093}"/>
</file>

<file path=customXml/itemProps2.xml><?xml version="1.0" encoding="utf-8"?>
<ds:datastoreItem xmlns:ds="http://schemas.openxmlformats.org/officeDocument/2006/customXml" ds:itemID="{549E9444-5BF8-437C-B711-E8978AB54D1A}"/>
</file>

<file path=customXml/itemProps3.xml><?xml version="1.0" encoding="utf-8"?>
<ds:datastoreItem xmlns:ds="http://schemas.openxmlformats.org/officeDocument/2006/customXml" ds:itemID="{68F9D372-D344-4C2C-BEAF-EFFBAD0B3DF5}"/>
</file>

<file path=docProps/app.xml><?xml version="1.0" encoding="utf-8"?>
<Properties xmlns="http://schemas.openxmlformats.org/officeDocument/2006/extended-properties" xmlns:vt="http://schemas.openxmlformats.org/officeDocument/2006/docPropsVTypes">
  <Template>Facet</Template>
  <TotalTime>3135</TotalTime>
  <Words>1780</Words>
  <Application>Microsoft Office PowerPoint</Application>
  <PresentationFormat>Widescreen</PresentationFormat>
  <Paragraphs>230</Paragraphs>
  <Slides>71</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71</vt:i4>
      </vt:variant>
    </vt:vector>
  </HeadingPairs>
  <TitlesOfParts>
    <vt:vector size="80" baseType="lpstr">
      <vt:lpstr>Arial</vt:lpstr>
      <vt:lpstr>Calibri</vt:lpstr>
      <vt:lpstr>inherit</vt:lpstr>
      <vt:lpstr>Lato</vt:lpstr>
      <vt:lpstr>Source Sans Pro</vt:lpstr>
      <vt:lpstr>Trebuchet MS</vt:lpstr>
      <vt:lpstr>Wingdings 3</vt:lpstr>
      <vt:lpstr>Facet</vt:lpstr>
      <vt:lpstr>Bitmap Image</vt:lpstr>
      <vt:lpstr>Unit -3 </vt:lpstr>
      <vt:lpstr>Data exploration</vt:lpstr>
      <vt:lpstr>Terms to describe data</vt:lpstr>
      <vt:lpstr>PowerPoint Presentation</vt:lpstr>
      <vt:lpstr>PowerPoint Presentation</vt:lpstr>
      <vt:lpstr>PowerPoint Presentation</vt:lpstr>
      <vt:lpstr>PowerPoint Presentation</vt:lpstr>
      <vt:lpstr>PowerPoint Presentation</vt:lpstr>
      <vt:lpstr>Data Exploration</vt:lpstr>
      <vt:lpstr>PowerPoint Presentation</vt:lpstr>
      <vt:lpstr>PowerPoint Presentation</vt:lpstr>
      <vt:lpstr>PowerPoint Presentation</vt:lpstr>
      <vt:lpstr>PowerPoint Presentation</vt:lpstr>
      <vt:lpstr>PowerPoint Presentation</vt:lpstr>
      <vt:lpstr>Duplicate Data</vt:lpstr>
      <vt:lpstr>Invalid Data</vt:lpstr>
      <vt:lpstr>Noise</vt:lpstr>
      <vt:lpstr>Outliers</vt:lpstr>
      <vt:lpstr>Why Address Data Quality Issues?</vt:lpstr>
      <vt:lpstr>Data Quality Issues</vt:lpstr>
      <vt:lpstr>Removing Missing Data</vt:lpstr>
      <vt:lpstr>Imputing Missing Data</vt:lpstr>
      <vt:lpstr>Ways to Impute Missing Data</vt:lpstr>
      <vt:lpstr>PowerPoint Presentation</vt:lpstr>
      <vt:lpstr>Invalid Data</vt:lpstr>
      <vt:lpstr>Outliers</vt:lpstr>
      <vt:lpstr>Noise</vt:lpstr>
      <vt:lpstr>Feature Selection  What is Feature Selection?</vt:lpstr>
      <vt:lpstr>Feature Selection Methods</vt:lpstr>
      <vt:lpstr>Adding Features</vt:lpstr>
      <vt:lpstr>Removing Features</vt:lpstr>
      <vt:lpstr>Combining Features</vt:lpstr>
      <vt:lpstr>Recoding Features</vt:lpstr>
      <vt:lpstr>Feature Transformation</vt:lpstr>
      <vt:lpstr>Scaling </vt:lpstr>
      <vt:lpstr>Scaling to a Range</vt:lpstr>
      <vt:lpstr>Zero-Normalization / Standardization</vt:lpstr>
      <vt:lpstr>Feature Transformation</vt:lpstr>
      <vt:lpstr>Dimensionality Reduction</vt:lpstr>
      <vt:lpstr>Principal Component Analysis</vt:lpstr>
      <vt:lpstr>PowerPoint Presentation</vt:lpstr>
      <vt:lpstr>PCA Main Points</vt:lpstr>
      <vt:lpstr>Example</vt:lpstr>
      <vt:lpstr>Classification Overview</vt:lpstr>
      <vt:lpstr>Data for Classification</vt:lpstr>
      <vt:lpstr>Classification is Supervised</vt:lpstr>
      <vt:lpstr>Types of Classification</vt:lpstr>
      <vt:lpstr>Classification Examples</vt:lpstr>
      <vt:lpstr>Classification Main Points</vt:lpstr>
      <vt:lpstr>What is a Machine Learning Model?</vt:lpstr>
      <vt:lpstr>Building Classification Model</vt:lpstr>
      <vt:lpstr>Building vs. Applying Model</vt:lpstr>
      <vt:lpstr>Classification Algorithms</vt:lpstr>
      <vt:lpstr>K-NN (K Nearest Neighbor)</vt:lpstr>
      <vt:lpstr>kNN Assumption</vt:lpstr>
      <vt:lpstr>How kNN Works</vt:lpstr>
      <vt:lpstr>What is k?</vt:lpstr>
      <vt:lpstr>Using k Nearest Neighbors</vt:lpstr>
      <vt:lpstr>PowerPoint Presentation</vt:lpstr>
      <vt:lpstr> kNN Classification</vt:lpstr>
      <vt:lpstr>Generalization &amp; Overfitting</vt:lpstr>
      <vt:lpstr>PowerPoint Presentation</vt:lpstr>
      <vt:lpstr> Generalization</vt:lpstr>
      <vt:lpstr> Overfitting</vt:lpstr>
      <vt:lpstr>PowerPoint Presentation</vt:lpstr>
      <vt:lpstr>Overfitting &amp; Generalization</vt:lpstr>
      <vt:lpstr> Overfitting &amp; Underfitting</vt:lpstr>
      <vt:lpstr> Metrics to Evaluate Model Performance</vt:lpstr>
      <vt:lpstr> Types of Classification Errors</vt:lpstr>
      <vt:lpstr> Accuracy Rate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RAJIT</dc:creator>
  <cp:lastModifiedBy>AIML_FDP_0 80</cp:lastModifiedBy>
  <cp:revision>62</cp:revision>
  <dcterms:created xsi:type="dcterms:W3CDTF">2021-11-15T16:53:40Z</dcterms:created>
  <dcterms:modified xsi:type="dcterms:W3CDTF">2023-01-04T05:12:10Z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0x01010062779C50C2E4854291B7A94C30DEF7BF</vt:lpwstr>
  </property>
</Properties>
</file>

<file path=docProps/thumbnail.jpeg>
</file>